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926" r:id="rId2"/>
    <p:sldId id="955" r:id="rId3"/>
    <p:sldId id="1004" r:id="rId4"/>
    <p:sldId id="957" r:id="rId5"/>
    <p:sldId id="982" r:id="rId6"/>
    <p:sldId id="984" r:id="rId7"/>
    <p:sldId id="985" r:id="rId8"/>
    <p:sldId id="986" r:id="rId9"/>
    <p:sldId id="987" r:id="rId10"/>
    <p:sldId id="1005" r:id="rId11"/>
    <p:sldId id="999" r:id="rId12"/>
    <p:sldId id="1000" r:id="rId13"/>
    <p:sldId id="1006" r:id="rId14"/>
    <p:sldId id="1001" r:id="rId15"/>
    <p:sldId id="1002" r:id="rId16"/>
    <p:sldId id="995" r:id="rId17"/>
    <p:sldId id="976" r:id="rId18"/>
    <p:sldId id="988" r:id="rId19"/>
    <p:sldId id="1003" r:id="rId20"/>
    <p:sldId id="1007" r:id="rId21"/>
    <p:sldId id="1008" r:id="rId22"/>
    <p:sldId id="1010" r:id="rId23"/>
    <p:sldId id="1011" r:id="rId24"/>
    <p:sldId id="1012" r:id="rId25"/>
    <p:sldId id="1013" r:id="rId26"/>
  </p:sldIdLst>
  <p:sldSz cx="9144000" cy="6858000" type="screen4x3"/>
  <p:notesSz cx="7315200" cy="96012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6600"/>
    <a:srgbClr val="FF5050"/>
    <a:srgbClr val="BBE0E3"/>
    <a:srgbClr val="3366FF"/>
    <a:srgbClr val="99FF66"/>
    <a:srgbClr val="CCFF99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50170" autoAdjust="0"/>
  </p:normalViewPr>
  <p:slideViewPr>
    <p:cSldViewPr snapToGrid="0">
      <p:cViewPr varScale="1">
        <p:scale>
          <a:sx n="82" d="100"/>
          <a:sy n="82" d="100"/>
        </p:scale>
        <p:origin x="138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56" d="100"/>
          <a:sy n="56" d="100"/>
        </p:scale>
        <p:origin x="-193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7867" cy="431887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8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572-4884-4B19-AE5D-926369F9331C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7735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881813" y="136525"/>
          <a:ext cx="1838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1838095" imgH="752381" progId="Paint.Picture">
                  <p:embed/>
                </p:oleObj>
              </mc:Choice>
              <mc:Fallback>
                <p:oleObj name="Bitmap Image" r:id="rId14" imgW="1838095" imgH="7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36525"/>
                        <a:ext cx="1838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04225" cy="4546600"/>
          </a:xfrm>
        </p:spPr>
        <p:txBody>
          <a:bodyPr/>
          <a:lstStyle/>
          <a:p>
            <a:pPr eaLnBrk="1" hangingPunct="1"/>
            <a:br>
              <a:rPr lang="en-US" sz="4000" b="0">
                <a:solidFill>
                  <a:schemeClr val="tx1"/>
                </a:solidFill>
              </a:rPr>
            </a:br>
            <a:r>
              <a:rPr lang="en-US" sz="4000" i="0">
                <a:solidFill>
                  <a:schemeClr val="tx1"/>
                </a:solidFill>
                <a:latin typeface="Calibri" panose="020F0502020204030204" pitchFamily="34" charset="0"/>
              </a:rPr>
              <a:t>Printable Programming</a:t>
            </a: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  <a:t>Polygons</a:t>
            </a:r>
            <a:br>
              <a:rPr lang="en-US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endParaRPr lang="en-US" sz="2400" dirty="0">
              <a:solidFill>
                <a:schemeClr val="hlink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95588" y="4981575"/>
          <a:ext cx="35528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52381" imgH="1571844" progId="Paint.Picture">
                  <p:embed/>
                </p:oleObj>
              </mc:Choice>
              <mc:Fallback>
                <p:oleObj name="Bitmap Image" r:id="rId3" imgW="3552381" imgH="15718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981575"/>
                        <a:ext cx="3552825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719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17160-0C31-4811-8E62-E031F1D1F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5021"/>
            <a:ext cx="3528366" cy="27053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4417A2-C763-4579-8235-9D6343069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436" y="1545021"/>
            <a:ext cx="3718882" cy="28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1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3AF964-9726-421F-8C06-2EFFC462C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72" y="1483750"/>
            <a:ext cx="3922444" cy="3170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Exercise - Extrude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96F68-37C1-4D79-904C-30C08152EC2D}"/>
              </a:ext>
            </a:extLst>
          </p:cNvPr>
          <p:cNvSpPr txBox="1"/>
          <p:nvPr/>
        </p:nvSpPr>
        <p:spPr>
          <a:xfrm>
            <a:off x="2276993" y="2667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9BDBCD-68E8-445C-8FCF-07FF7535D5DB}"/>
              </a:ext>
            </a:extLst>
          </p:cNvPr>
          <p:cNvSpPr txBox="1"/>
          <p:nvPr/>
        </p:nvSpPr>
        <p:spPr>
          <a:xfrm>
            <a:off x="609600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25720-B793-430B-A66B-85E90AA8C34B}"/>
              </a:ext>
            </a:extLst>
          </p:cNvPr>
          <p:cNvSpPr txBox="1"/>
          <p:nvPr/>
        </p:nvSpPr>
        <p:spPr>
          <a:xfrm>
            <a:off x="1363213" y="43966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A46D3-8BEE-4C68-AF9B-29D6E453DE33}"/>
              </a:ext>
            </a:extLst>
          </p:cNvPr>
          <p:cNvSpPr txBox="1"/>
          <p:nvPr/>
        </p:nvSpPr>
        <p:spPr>
          <a:xfrm>
            <a:off x="2116347" y="39816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E8E82D-040F-4023-8E21-57D141EB749B}"/>
              </a:ext>
            </a:extLst>
          </p:cNvPr>
          <p:cNvSpPr txBox="1"/>
          <p:nvPr/>
        </p:nvSpPr>
        <p:spPr>
          <a:xfrm>
            <a:off x="2695259" y="3971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E1FBA-5710-40B4-8E8A-FF3BF3405A80}"/>
              </a:ext>
            </a:extLst>
          </p:cNvPr>
          <p:cNvSpPr txBox="1"/>
          <p:nvPr/>
        </p:nvSpPr>
        <p:spPr>
          <a:xfrm>
            <a:off x="3295760" y="43253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6BA3E1F-03F5-48AD-A89B-9997FC5B882B}"/>
              </a:ext>
            </a:extLst>
          </p:cNvPr>
          <p:cNvGraphicFramePr>
            <a:graphicFrameLocks noGrp="1"/>
          </p:cNvGraphicFramePr>
          <p:nvPr/>
        </p:nvGraphicFramePr>
        <p:xfrm>
          <a:off x="5503819" y="1576308"/>
          <a:ext cx="283339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465">
                  <a:extLst>
                    <a:ext uri="{9D8B030D-6E8A-4147-A177-3AD203B41FA5}">
                      <a16:colId xmlns:a16="http://schemas.microsoft.com/office/drawing/2014/main" val="2299830259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396951860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228275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280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2AE0D06-EE1C-434F-B453-8E99142B0B6F}"/>
              </a:ext>
            </a:extLst>
          </p:cNvPr>
          <p:cNvSpPr txBox="1"/>
          <p:nvPr/>
        </p:nvSpPr>
        <p:spPr>
          <a:xfrm>
            <a:off x="3997072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84669-70F5-4E6D-A44B-3140BCABE6A2}"/>
              </a:ext>
            </a:extLst>
          </p:cNvPr>
          <p:cNvSpPr txBox="1"/>
          <p:nvPr/>
        </p:nvSpPr>
        <p:spPr>
          <a:xfrm>
            <a:off x="154659" y="5621490"/>
            <a:ext cx="7291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s=polygon([ [0,0],[1,0],[1,0.4],[0.6,0.4],[0.4,0.6],[0.4,1],[0,1] ]);</a:t>
            </a:r>
          </a:p>
          <a:p>
            <a:r>
              <a:rPr lang="en-US" sz="1800" dirty="0" err="1"/>
              <a:t>s.display</a:t>
            </a:r>
            <a:r>
              <a:rPr lang="en-US" sz="1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25237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8B1A8-012C-4123-98EE-7041C461CAB5}"/>
              </a:ext>
            </a:extLst>
          </p:cNvPr>
          <p:cNvSpPr txBox="1"/>
          <p:nvPr/>
        </p:nvSpPr>
        <p:spPr>
          <a:xfrm>
            <a:off x="0" y="4606338"/>
            <a:ext cx="8686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[0,0],[1,0],[1,0.4],[0.6,0.4],[0.4,0.6],[0.4,1],[0,1] ]);</a:t>
            </a:r>
          </a:p>
          <a:p>
            <a:r>
              <a:rPr lang="en-US" sz="2400" dirty="0"/>
              <a:t>g = </a:t>
            </a:r>
            <a:r>
              <a:rPr lang="en-US" sz="2400" dirty="0" err="1"/>
              <a:t>extrudeShape</a:t>
            </a:r>
            <a:r>
              <a:rPr lang="en-US" sz="2400" dirty="0"/>
              <a:t>(s, 0.25);</a:t>
            </a:r>
          </a:p>
          <a:p>
            <a:r>
              <a:rPr lang="en-US" sz="2400" dirty="0" err="1"/>
              <a:t>g.display</a:t>
            </a:r>
            <a:r>
              <a:rPr lang="en-US" sz="2400" dirty="0"/>
              <a:t>();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17160-0C31-4811-8E62-E031F1D1F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877" y="1171797"/>
            <a:ext cx="3528366" cy="27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3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 with Arc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464A4C-BD6F-4BE7-AA8F-FD822B64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89" y="1424557"/>
            <a:ext cx="3749365" cy="30711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5FC3DA-3F80-410F-8118-7476A83C7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834" y="1550298"/>
            <a:ext cx="3795089" cy="281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72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B6DF58-62FE-409D-8690-667D393A8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73132"/>
            <a:ext cx="3755099" cy="3023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 with Arc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96F68-37C1-4D79-904C-30C08152EC2D}"/>
              </a:ext>
            </a:extLst>
          </p:cNvPr>
          <p:cNvSpPr txBox="1"/>
          <p:nvPr/>
        </p:nvSpPr>
        <p:spPr>
          <a:xfrm>
            <a:off x="2276993" y="2667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9BDBCD-68E8-445C-8FCF-07FF7535D5DB}"/>
              </a:ext>
            </a:extLst>
          </p:cNvPr>
          <p:cNvSpPr txBox="1"/>
          <p:nvPr/>
        </p:nvSpPr>
        <p:spPr>
          <a:xfrm>
            <a:off x="609600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25720-B793-430B-A66B-85E90AA8C34B}"/>
              </a:ext>
            </a:extLst>
          </p:cNvPr>
          <p:cNvSpPr txBox="1"/>
          <p:nvPr/>
        </p:nvSpPr>
        <p:spPr>
          <a:xfrm>
            <a:off x="1363213" y="43966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A46D3-8BEE-4C68-AF9B-29D6E453DE33}"/>
              </a:ext>
            </a:extLst>
          </p:cNvPr>
          <p:cNvSpPr txBox="1"/>
          <p:nvPr/>
        </p:nvSpPr>
        <p:spPr>
          <a:xfrm>
            <a:off x="2116347" y="39816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E8E82D-040F-4023-8E21-57D141EB749B}"/>
              </a:ext>
            </a:extLst>
          </p:cNvPr>
          <p:cNvSpPr txBox="1"/>
          <p:nvPr/>
        </p:nvSpPr>
        <p:spPr>
          <a:xfrm>
            <a:off x="2695259" y="3971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E1FBA-5710-40B4-8E8A-FF3BF3405A80}"/>
              </a:ext>
            </a:extLst>
          </p:cNvPr>
          <p:cNvSpPr txBox="1"/>
          <p:nvPr/>
        </p:nvSpPr>
        <p:spPr>
          <a:xfrm>
            <a:off x="3295760" y="43253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6BA3E1F-03F5-48AD-A89B-9997FC5B8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695289"/>
              </p:ext>
            </p:extLst>
          </p:nvPr>
        </p:nvGraphicFramePr>
        <p:xfrm>
          <a:off x="5429994" y="1139174"/>
          <a:ext cx="34154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856">
                  <a:extLst>
                    <a:ext uri="{9D8B030D-6E8A-4147-A177-3AD203B41FA5}">
                      <a16:colId xmlns:a16="http://schemas.microsoft.com/office/drawing/2014/main" val="2299830259"/>
                    </a:ext>
                  </a:extLst>
                </a:gridCol>
                <a:gridCol w="853856">
                  <a:extLst>
                    <a:ext uri="{9D8B030D-6E8A-4147-A177-3AD203B41FA5}">
                      <a16:colId xmlns:a16="http://schemas.microsoft.com/office/drawing/2014/main" val="396951860"/>
                    </a:ext>
                  </a:extLst>
                </a:gridCol>
                <a:gridCol w="644025">
                  <a:extLst>
                    <a:ext uri="{9D8B030D-6E8A-4147-A177-3AD203B41FA5}">
                      <a16:colId xmlns:a16="http://schemas.microsoft.com/office/drawing/2014/main" val="2282755111"/>
                    </a:ext>
                  </a:extLst>
                </a:gridCol>
                <a:gridCol w="1063687">
                  <a:extLst>
                    <a:ext uri="{9D8B030D-6E8A-4147-A177-3AD203B41FA5}">
                      <a16:colId xmlns:a16="http://schemas.microsoft.com/office/drawing/2014/main" val="2665451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radius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280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2AE0D06-EE1C-434F-B453-8E99142B0B6F}"/>
              </a:ext>
            </a:extLst>
          </p:cNvPr>
          <p:cNvSpPr txBox="1"/>
          <p:nvPr/>
        </p:nvSpPr>
        <p:spPr>
          <a:xfrm>
            <a:off x="3997072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84669-70F5-4E6D-A44B-3140BCABE6A2}"/>
              </a:ext>
            </a:extLst>
          </p:cNvPr>
          <p:cNvSpPr txBox="1"/>
          <p:nvPr/>
        </p:nvSpPr>
        <p:spPr>
          <a:xfrm>
            <a:off x="154659" y="5621490"/>
            <a:ext cx="7291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s=polygon([ [0,0],[1,0],[1,0.4],[0.6,0.4],[0.4,0.6,</a:t>
            </a:r>
            <a:r>
              <a:rPr lang="en-US" sz="1800" dirty="0">
                <a:solidFill>
                  <a:srgbClr val="FF0000"/>
                </a:solidFill>
              </a:rPr>
              <a:t>0.3</a:t>
            </a:r>
            <a:r>
              <a:rPr lang="en-US" sz="1800" dirty="0"/>
              <a:t>],[0.4,1],[0,1] ]);</a:t>
            </a:r>
          </a:p>
          <a:p>
            <a:r>
              <a:rPr lang="en-US" sz="1800" dirty="0" err="1"/>
              <a:t>s.display</a:t>
            </a:r>
            <a:r>
              <a:rPr lang="en-US" sz="1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261813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8B1A8-012C-4123-98EE-7041C461CAB5}"/>
              </a:ext>
            </a:extLst>
          </p:cNvPr>
          <p:cNvSpPr txBox="1"/>
          <p:nvPr/>
        </p:nvSpPr>
        <p:spPr>
          <a:xfrm>
            <a:off x="-1" y="4606338"/>
            <a:ext cx="90040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[0,0],[1,0],[1,0.4],[0.6,0.4],[0.4,0.6,0.3],[0.4,1],[0,1] ]);</a:t>
            </a:r>
          </a:p>
          <a:p>
            <a:r>
              <a:rPr lang="en-US" sz="2400" dirty="0"/>
              <a:t>g = </a:t>
            </a:r>
            <a:r>
              <a:rPr lang="en-US" sz="2400" dirty="0" err="1"/>
              <a:t>extrudeShape</a:t>
            </a:r>
            <a:r>
              <a:rPr lang="en-US" sz="2400" dirty="0"/>
              <a:t>(s, 0.25);</a:t>
            </a:r>
          </a:p>
          <a:p>
            <a:r>
              <a:rPr lang="en-US" sz="2400" dirty="0" err="1"/>
              <a:t>g.display</a:t>
            </a:r>
            <a:r>
              <a:rPr lang="en-US" sz="2400" dirty="0"/>
              <a:t>();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464A4C-BD6F-4BE7-AA8F-FD822B648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336" y="1221633"/>
            <a:ext cx="3749365" cy="307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827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Combine with Booleans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BF9D0-DF80-4BAA-B1C5-B7210D430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087" y="1777630"/>
            <a:ext cx="3439738" cy="3405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571B1A-9498-48CE-A7F1-0642683BD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16" y="1898270"/>
            <a:ext cx="3231160" cy="27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98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Combine with Booleans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5BF9D0-DF80-4BAA-B1C5-B7210D430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351" y="1285182"/>
            <a:ext cx="3078747" cy="3048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8AC1C6-F14E-4850-B84A-F4816A880779}"/>
              </a:ext>
            </a:extLst>
          </p:cNvPr>
          <p:cNvSpPr txBox="1"/>
          <p:nvPr/>
        </p:nvSpPr>
        <p:spPr>
          <a:xfrm>
            <a:off x="335902" y="3978882"/>
            <a:ext cx="28248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Create polygon</a:t>
            </a:r>
          </a:p>
          <a:p>
            <a:pPr marL="342900" indent="-342900">
              <a:buAutoNum type="arabicPeriod"/>
            </a:pPr>
            <a:r>
              <a:rPr lang="en-US" sz="2400" dirty="0"/>
              <a:t>Extrude</a:t>
            </a:r>
          </a:p>
          <a:p>
            <a:pPr marL="342900" indent="-342900">
              <a:buAutoNum type="arabicPeriod"/>
            </a:pPr>
            <a:r>
              <a:rPr lang="en-US" sz="2400" dirty="0"/>
              <a:t>Subtract cylinder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630B68-7E90-4978-90F9-F0B144BAD3CD}"/>
              </a:ext>
            </a:extLst>
          </p:cNvPr>
          <p:cNvSpPr txBox="1"/>
          <p:nvPr/>
        </p:nvSpPr>
        <p:spPr>
          <a:xfrm>
            <a:off x="335902" y="1717034"/>
            <a:ext cx="543974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s=polygon([ [0,0],[2,0],[2,0.8],[1.6,1.2],[0,1.2]]);</a:t>
            </a:r>
          </a:p>
          <a:p>
            <a:r>
              <a:rPr lang="en-US" sz="2000" dirty="0"/>
              <a:t>g = </a:t>
            </a:r>
            <a:r>
              <a:rPr lang="en-US" sz="2000" dirty="0" err="1"/>
              <a:t>extrudeShape</a:t>
            </a:r>
            <a:r>
              <a:rPr lang="en-US" sz="2000" dirty="0"/>
              <a:t>(s, 0.5);</a:t>
            </a:r>
          </a:p>
          <a:p>
            <a:r>
              <a:rPr lang="en-US" sz="2000" dirty="0"/>
              <a:t>g2 = cylinder(0.2,2).</a:t>
            </a:r>
            <a:r>
              <a:rPr lang="en-US" sz="2000" dirty="0" err="1"/>
              <a:t>rotateX</a:t>
            </a:r>
            <a:r>
              <a:rPr lang="en-US" sz="2000" dirty="0"/>
              <a:t>(90).move(1,0.5,0);</a:t>
            </a:r>
          </a:p>
          <a:p>
            <a:r>
              <a:rPr lang="en-US" sz="2000" dirty="0"/>
              <a:t>g = </a:t>
            </a:r>
            <a:r>
              <a:rPr lang="en-US" sz="2000" dirty="0" err="1"/>
              <a:t>g.subtract</a:t>
            </a:r>
            <a:r>
              <a:rPr lang="en-US" sz="2000" dirty="0"/>
              <a:t>(g2);</a:t>
            </a:r>
          </a:p>
          <a:p>
            <a:r>
              <a:rPr lang="en-US" sz="2000" dirty="0" err="1"/>
              <a:t>g.display</a:t>
            </a:r>
            <a:r>
              <a:rPr lang="en-US" sz="20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973288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latin typeface="Calibri" panose="020F0502020204030204" pitchFamily="34" charset="0"/>
              </a:rPr>
              <a:t>Axi</a:t>
            </a:r>
            <a:r>
              <a:rPr lang="en-US" i="0" dirty="0">
                <a:latin typeface="Calibri" panose="020F0502020204030204" pitchFamily="34" charset="0"/>
              </a:rPr>
              <a:t> Symmetric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D784FD-2B1A-4FEB-878A-DBCC21DA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574" y="1602836"/>
            <a:ext cx="3551228" cy="30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768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latin typeface="Calibri" panose="020F0502020204030204" pitchFamily="34" charset="0"/>
              </a:rPr>
              <a:t>Axi</a:t>
            </a:r>
            <a:r>
              <a:rPr lang="en-US" i="0" dirty="0">
                <a:latin typeface="Calibri" panose="020F0502020204030204" pitchFamily="34" charset="0"/>
              </a:rPr>
              <a:t>-Symmetric Parts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D784FD-2B1A-4FEB-878A-DBCC21DA4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06" y="1360240"/>
            <a:ext cx="3551228" cy="30939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AB815A-E77C-470C-A59F-9D2EDE154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850" y="1143187"/>
            <a:ext cx="3156543" cy="268943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287B66-0AAC-4094-B5A3-920195C03C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832618"/>
            <a:ext cx="3490262" cy="2796782"/>
          </a:xfrm>
          <a:prstGeom prst="rect">
            <a:avLst/>
          </a:prstGeom>
        </p:spPr>
      </p:pic>
      <p:pic>
        <p:nvPicPr>
          <p:cNvPr id="1026" name="Picture 2" descr="Arrow, circle, full, rotate, rotation icon - Download on Iconfinder">
            <a:extLst>
              <a:ext uri="{FF2B5EF4-FFF2-40B4-BE49-F238E27FC236}">
                <a16:creationId xmlns:a16="http://schemas.microsoft.com/office/drawing/2014/main" id="{AC282C35-BBC7-49AE-9C70-FCCDE0D8D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1155" flipV="1">
            <a:off x="6844166" y="2959211"/>
            <a:ext cx="1434788" cy="148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69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Wedge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2122" y="1532349"/>
            <a:ext cx="2255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to create?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E3490E-93FB-4CCA-819A-83CD7A2F1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9533"/>
            <a:ext cx="3566469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5CFA5A-C52B-4BF5-B00C-AE6B149BF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126" y="1318547"/>
            <a:ext cx="3044056" cy="3688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Revolve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96F68-37C1-4D79-904C-30C08152EC2D}"/>
              </a:ext>
            </a:extLst>
          </p:cNvPr>
          <p:cNvSpPr txBox="1"/>
          <p:nvPr/>
        </p:nvSpPr>
        <p:spPr>
          <a:xfrm>
            <a:off x="961377" y="459590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9BDBCD-68E8-445C-8FCF-07FF7535D5DB}"/>
              </a:ext>
            </a:extLst>
          </p:cNvPr>
          <p:cNvSpPr txBox="1"/>
          <p:nvPr/>
        </p:nvSpPr>
        <p:spPr>
          <a:xfrm>
            <a:off x="2825014" y="460711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25720-B793-430B-A66B-85E90AA8C34B}"/>
              </a:ext>
            </a:extLst>
          </p:cNvPr>
          <p:cNvSpPr txBox="1"/>
          <p:nvPr/>
        </p:nvSpPr>
        <p:spPr>
          <a:xfrm>
            <a:off x="2849427" y="358663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A46D3-8BEE-4C68-AF9B-29D6E453DE33}"/>
              </a:ext>
            </a:extLst>
          </p:cNvPr>
          <p:cNvSpPr txBox="1"/>
          <p:nvPr/>
        </p:nvSpPr>
        <p:spPr>
          <a:xfrm>
            <a:off x="2359437" y="303233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E8E82D-040F-4023-8E21-57D141EB749B}"/>
              </a:ext>
            </a:extLst>
          </p:cNvPr>
          <p:cNvSpPr txBox="1"/>
          <p:nvPr/>
        </p:nvSpPr>
        <p:spPr>
          <a:xfrm>
            <a:off x="2359437" y="23388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E1FBA-5710-40B4-8E8A-FF3BF3405A80}"/>
              </a:ext>
            </a:extLst>
          </p:cNvPr>
          <p:cNvSpPr txBox="1"/>
          <p:nvPr/>
        </p:nvSpPr>
        <p:spPr>
          <a:xfrm>
            <a:off x="1569648" y="17309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6BA3E1F-03F5-48AD-A89B-9997FC5B8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2838"/>
              </p:ext>
            </p:extLst>
          </p:nvPr>
        </p:nvGraphicFramePr>
        <p:xfrm>
          <a:off x="5403493" y="1167613"/>
          <a:ext cx="283339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465">
                  <a:extLst>
                    <a:ext uri="{9D8B030D-6E8A-4147-A177-3AD203B41FA5}">
                      <a16:colId xmlns:a16="http://schemas.microsoft.com/office/drawing/2014/main" val="2299830259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396951860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228275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2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1460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2AE0D06-EE1C-434F-B453-8E99142B0B6F}"/>
              </a:ext>
            </a:extLst>
          </p:cNvPr>
          <p:cNvSpPr txBox="1"/>
          <p:nvPr/>
        </p:nvSpPr>
        <p:spPr>
          <a:xfrm>
            <a:off x="1364229" y="131854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3B39CC-5B33-4424-8163-9D05E95A2164}"/>
              </a:ext>
            </a:extLst>
          </p:cNvPr>
          <p:cNvSpPr txBox="1"/>
          <p:nvPr/>
        </p:nvSpPr>
        <p:spPr>
          <a:xfrm>
            <a:off x="634043" y="131854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EE8859-575E-435F-AED8-7ADDF6457DBC}"/>
              </a:ext>
            </a:extLst>
          </p:cNvPr>
          <p:cNvSpPr txBox="1"/>
          <p:nvPr/>
        </p:nvSpPr>
        <p:spPr>
          <a:xfrm>
            <a:off x="214604" y="6074176"/>
            <a:ext cx="77796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s=polygon([ [0,0],[10,0],[10,3],[7,6],[7,10],[3,13],[3,15],[0,15]]);</a:t>
            </a:r>
          </a:p>
          <a:p>
            <a:r>
              <a:rPr lang="en-US" dirty="0" err="1"/>
              <a:t>s.display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3723734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Revolve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90F324F-46B1-4381-832A-2AFB92467539}"/>
              </a:ext>
            </a:extLst>
          </p:cNvPr>
          <p:cNvSpPr txBox="1"/>
          <p:nvPr/>
        </p:nvSpPr>
        <p:spPr>
          <a:xfrm>
            <a:off x="457200" y="5554834"/>
            <a:ext cx="67180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s=polygon([ [0,0],[10,0],[10,3],[7,6],[7,10],[3,13],[3,15],[0,15]]);</a:t>
            </a:r>
          </a:p>
          <a:p>
            <a:r>
              <a:rPr lang="en-US" dirty="0"/>
              <a:t>g = </a:t>
            </a:r>
            <a:r>
              <a:rPr lang="en-US" dirty="0" err="1"/>
              <a:t>revolveShape</a:t>
            </a:r>
            <a:r>
              <a:rPr lang="en-US" dirty="0"/>
              <a:t>(s);</a:t>
            </a:r>
          </a:p>
          <a:p>
            <a:r>
              <a:rPr lang="en-US" dirty="0" err="1"/>
              <a:t>g.display</a:t>
            </a:r>
            <a:r>
              <a:rPr lang="en-US" dirty="0"/>
              <a:t>();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44B6966-4722-43F2-B7D5-88A66E96A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026" y="1406893"/>
            <a:ext cx="3551228" cy="30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81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BA3F8AB-1BD2-4F1D-82D4-FF3E07C4BF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760" y="1267817"/>
            <a:ext cx="4180154" cy="3963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latin typeface="Calibri" panose="020F0502020204030204" pitchFamily="34" charset="0"/>
              </a:rPr>
              <a:t>Axi</a:t>
            </a:r>
            <a:r>
              <a:rPr lang="en-US" i="0" dirty="0">
                <a:latin typeface="Calibri" panose="020F0502020204030204" pitchFamily="34" charset="0"/>
              </a:rPr>
              <a:t>-Symmetric Parts</a:t>
            </a:r>
          </a:p>
        </p:txBody>
      </p:sp>
      <p:pic>
        <p:nvPicPr>
          <p:cNvPr id="1026" name="Picture 2" descr="Arrow, circle, full, rotate, rotation icon - Download on Iconfinder">
            <a:extLst>
              <a:ext uri="{FF2B5EF4-FFF2-40B4-BE49-F238E27FC236}">
                <a16:creationId xmlns:a16="http://schemas.microsoft.com/office/drawing/2014/main" id="{AC282C35-BBC7-49AE-9C70-FCCDE0D8D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01155" flipV="1">
            <a:off x="6760191" y="3276452"/>
            <a:ext cx="1434788" cy="1483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A21045-F056-4143-81FB-9DC10504D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47381"/>
            <a:ext cx="4061812" cy="395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482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B6DF58-62FE-409D-8690-667D393A8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73132"/>
            <a:ext cx="3755099" cy="3023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 with Arc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096F68-37C1-4D79-904C-30C08152EC2D}"/>
              </a:ext>
            </a:extLst>
          </p:cNvPr>
          <p:cNvSpPr txBox="1"/>
          <p:nvPr/>
        </p:nvSpPr>
        <p:spPr>
          <a:xfrm>
            <a:off x="2276993" y="2667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9BDBCD-68E8-445C-8FCF-07FF7535D5DB}"/>
              </a:ext>
            </a:extLst>
          </p:cNvPr>
          <p:cNvSpPr txBox="1"/>
          <p:nvPr/>
        </p:nvSpPr>
        <p:spPr>
          <a:xfrm>
            <a:off x="609600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25720-B793-430B-A66B-85E90AA8C34B}"/>
              </a:ext>
            </a:extLst>
          </p:cNvPr>
          <p:cNvSpPr txBox="1"/>
          <p:nvPr/>
        </p:nvSpPr>
        <p:spPr>
          <a:xfrm>
            <a:off x="1363213" y="43966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A46D3-8BEE-4C68-AF9B-29D6E453DE33}"/>
              </a:ext>
            </a:extLst>
          </p:cNvPr>
          <p:cNvSpPr txBox="1"/>
          <p:nvPr/>
        </p:nvSpPr>
        <p:spPr>
          <a:xfrm>
            <a:off x="2116347" y="398165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E8E82D-040F-4023-8E21-57D141EB749B}"/>
              </a:ext>
            </a:extLst>
          </p:cNvPr>
          <p:cNvSpPr txBox="1"/>
          <p:nvPr/>
        </p:nvSpPr>
        <p:spPr>
          <a:xfrm>
            <a:off x="2695259" y="397142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E1FBA-5710-40B4-8E8A-FF3BF3405A80}"/>
              </a:ext>
            </a:extLst>
          </p:cNvPr>
          <p:cNvSpPr txBox="1"/>
          <p:nvPr/>
        </p:nvSpPr>
        <p:spPr>
          <a:xfrm>
            <a:off x="3295760" y="432530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6BA3E1F-03F5-48AD-A89B-9997FC5B882B}"/>
              </a:ext>
            </a:extLst>
          </p:cNvPr>
          <p:cNvGraphicFramePr>
            <a:graphicFrameLocks noGrp="1"/>
          </p:cNvGraphicFramePr>
          <p:nvPr/>
        </p:nvGraphicFramePr>
        <p:xfrm>
          <a:off x="5429994" y="1139174"/>
          <a:ext cx="34154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856">
                  <a:extLst>
                    <a:ext uri="{9D8B030D-6E8A-4147-A177-3AD203B41FA5}">
                      <a16:colId xmlns:a16="http://schemas.microsoft.com/office/drawing/2014/main" val="2299830259"/>
                    </a:ext>
                  </a:extLst>
                </a:gridCol>
                <a:gridCol w="853856">
                  <a:extLst>
                    <a:ext uri="{9D8B030D-6E8A-4147-A177-3AD203B41FA5}">
                      <a16:colId xmlns:a16="http://schemas.microsoft.com/office/drawing/2014/main" val="396951860"/>
                    </a:ext>
                  </a:extLst>
                </a:gridCol>
                <a:gridCol w="644025">
                  <a:extLst>
                    <a:ext uri="{9D8B030D-6E8A-4147-A177-3AD203B41FA5}">
                      <a16:colId xmlns:a16="http://schemas.microsoft.com/office/drawing/2014/main" val="2282755111"/>
                    </a:ext>
                  </a:extLst>
                </a:gridCol>
                <a:gridCol w="1063687">
                  <a:extLst>
                    <a:ext uri="{9D8B030D-6E8A-4147-A177-3AD203B41FA5}">
                      <a16:colId xmlns:a16="http://schemas.microsoft.com/office/drawing/2014/main" val="2665451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radius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0.3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2809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2AE0D06-EE1C-434F-B453-8E99142B0B6F}"/>
              </a:ext>
            </a:extLst>
          </p:cNvPr>
          <p:cNvSpPr txBox="1"/>
          <p:nvPr/>
        </p:nvSpPr>
        <p:spPr>
          <a:xfrm>
            <a:off x="3997072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484669-70F5-4E6D-A44B-3140BCABE6A2}"/>
              </a:ext>
            </a:extLst>
          </p:cNvPr>
          <p:cNvSpPr txBox="1"/>
          <p:nvPr/>
        </p:nvSpPr>
        <p:spPr>
          <a:xfrm>
            <a:off x="154659" y="5621490"/>
            <a:ext cx="7291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s=polygon([ [0,0],[1,0],[1,0.4],[0.6,0.4],[0.4,0.6,</a:t>
            </a:r>
            <a:r>
              <a:rPr lang="en-US" sz="1800" dirty="0">
                <a:solidFill>
                  <a:srgbClr val="FF0000"/>
                </a:solidFill>
              </a:rPr>
              <a:t>0.3</a:t>
            </a:r>
            <a:r>
              <a:rPr lang="en-US" sz="1800" dirty="0"/>
              <a:t>],[0.4,1],[0,1] ]);</a:t>
            </a:r>
          </a:p>
          <a:p>
            <a:r>
              <a:rPr lang="en-US" sz="1800" dirty="0" err="1"/>
              <a:t>s.display</a:t>
            </a:r>
            <a:r>
              <a:rPr lang="en-US" sz="1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41645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>
                <a:latin typeface="Calibri" panose="020F0502020204030204" pitchFamily="34" charset="0"/>
              </a:rPr>
              <a:t>Axi</a:t>
            </a:r>
            <a:r>
              <a:rPr lang="en-US" i="0" dirty="0">
                <a:latin typeface="Calibri" panose="020F0502020204030204" pitchFamily="34" charset="0"/>
              </a:rPr>
              <a:t>-Symmetric Parts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7A21045-F056-4143-81FB-9DC10504D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331" y="1402590"/>
            <a:ext cx="3153747" cy="30709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65924A-ACAF-44DA-8F08-24B67F879D2B}"/>
              </a:ext>
            </a:extLst>
          </p:cNvPr>
          <p:cNvSpPr txBox="1"/>
          <p:nvPr/>
        </p:nvSpPr>
        <p:spPr>
          <a:xfrm>
            <a:off x="261256" y="5590698"/>
            <a:ext cx="79216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s=polygon([ [0,0],[1,0],[1,0.4],[0.6,0.4],[0.4,0.6,</a:t>
            </a:r>
            <a:r>
              <a:rPr lang="en-US" sz="1800" dirty="0">
                <a:solidFill>
                  <a:srgbClr val="FF0000"/>
                </a:solidFill>
              </a:rPr>
              <a:t>0.3</a:t>
            </a:r>
            <a:r>
              <a:rPr lang="en-US" sz="1800" dirty="0"/>
              <a:t>],[0.4,1],[0,1] ]);</a:t>
            </a:r>
          </a:p>
          <a:p>
            <a:r>
              <a:rPr lang="en-US" sz="1800" dirty="0"/>
              <a:t>g = </a:t>
            </a:r>
            <a:r>
              <a:rPr lang="en-US" sz="1800" dirty="0" err="1"/>
              <a:t>revolveShape</a:t>
            </a:r>
            <a:r>
              <a:rPr lang="en-US" sz="1800" dirty="0"/>
              <a:t>(s);</a:t>
            </a:r>
          </a:p>
          <a:p>
            <a:r>
              <a:rPr lang="en-US" dirty="0" err="1"/>
              <a:t>g</a:t>
            </a:r>
            <a:r>
              <a:rPr lang="en-US" sz="1800" dirty="0" err="1"/>
              <a:t>.display</a:t>
            </a:r>
            <a:r>
              <a:rPr lang="en-US" sz="18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8235220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Using Graph Sheets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558D52-4271-4DF7-AB51-4D5D60E97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10" y="1156995"/>
            <a:ext cx="4433907" cy="554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Giant Chess Pawn decals | Dezign With a Z">
            <a:extLst>
              <a:ext uri="{FF2B5EF4-FFF2-40B4-BE49-F238E27FC236}">
                <a16:creationId xmlns:a16="http://schemas.microsoft.com/office/drawing/2014/main" id="{D81A79B3-F031-4666-A2FF-DFB687101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591" y="1233973"/>
            <a:ext cx="4658026" cy="472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62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0EF77AD-4E1B-46AD-96B5-14B90C75E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669" y="2524948"/>
            <a:ext cx="3863675" cy="27586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Wedge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7036" y="4452630"/>
            <a:ext cx="28600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Create 2D shape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Extrude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E3490E-93FB-4CCA-819A-83CD7A2F1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49533"/>
            <a:ext cx="3566469" cy="2385267"/>
          </a:xfrm>
          <a:prstGeom prst="rect">
            <a:avLst/>
          </a:prstGeom>
        </p:spPr>
      </p:pic>
      <p:sp>
        <p:nvSpPr>
          <p:cNvPr id="3" name="Arrow: Up 2">
            <a:extLst>
              <a:ext uri="{FF2B5EF4-FFF2-40B4-BE49-F238E27FC236}">
                <a16:creationId xmlns:a16="http://schemas.microsoft.com/office/drawing/2014/main" id="{7D4E7295-ED42-4055-A860-8E743F7C6A64}"/>
              </a:ext>
            </a:extLst>
          </p:cNvPr>
          <p:cNvSpPr/>
          <p:nvPr/>
        </p:nvSpPr>
        <p:spPr>
          <a:xfrm>
            <a:off x="7576699" y="3499406"/>
            <a:ext cx="457200" cy="9532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8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EBD080-F418-4ADC-95D8-4A27A7FE3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075" y="1306958"/>
            <a:ext cx="3337849" cy="2484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Polygon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5444" y="4882651"/>
            <a:ext cx="42628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[0,0],[1,0],[0,1] ]);</a:t>
            </a:r>
          </a:p>
          <a:p>
            <a:r>
              <a:rPr lang="en-US" sz="2400" dirty="0" err="1"/>
              <a:t>s.display</a:t>
            </a:r>
            <a:r>
              <a:rPr lang="en-US" sz="2400" dirty="0"/>
              <a:t>();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4146" y="231829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(0,0)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9194" y="3579132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(0,1)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71171" y="3421961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(1,0)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FC527D-E335-4EA7-8F16-F516A2D7BC56}"/>
              </a:ext>
            </a:extLst>
          </p:cNvPr>
          <p:cNvSpPr txBox="1"/>
          <p:nvPr/>
        </p:nvSpPr>
        <p:spPr>
          <a:xfrm>
            <a:off x="314374" y="6167735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Create a polygon with 3 points.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998F4A-1F52-4D53-8877-C01D35045387}"/>
              </a:ext>
            </a:extLst>
          </p:cNvPr>
          <p:cNvSpPr txBox="1"/>
          <p:nvPr/>
        </p:nvSpPr>
        <p:spPr>
          <a:xfrm>
            <a:off x="2254866" y="1350960"/>
            <a:ext cx="1499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 points</a:t>
            </a:r>
          </a:p>
        </p:txBody>
      </p:sp>
    </p:spTree>
    <p:extLst>
      <p:ext uri="{BB962C8B-B14F-4D97-AF65-F5344CB8AC3E}">
        <p14:creationId xmlns:p14="http://schemas.microsoft.com/office/powerpoint/2010/main" val="88378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Sweep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9123" y="2416810"/>
            <a:ext cx="5367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[0,0],[1,0],[0,1] ]);</a:t>
            </a:r>
          </a:p>
          <a:p>
            <a:endParaRPr lang="en-US" sz="2400" dirty="0"/>
          </a:p>
          <a:p>
            <a:r>
              <a:rPr lang="en-US" sz="2400" dirty="0"/>
              <a:t>g = </a:t>
            </a:r>
            <a:r>
              <a:rPr lang="en-US" sz="2400" dirty="0" err="1"/>
              <a:t>extrudeShape</a:t>
            </a:r>
            <a:r>
              <a:rPr lang="en-US" sz="2400" dirty="0"/>
              <a:t>(s, 0.25);</a:t>
            </a:r>
          </a:p>
          <a:p>
            <a:r>
              <a:rPr lang="en-US" sz="2400" dirty="0" err="1"/>
              <a:t>g.display</a:t>
            </a:r>
            <a:r>
              <a:rPr lang="en-US" sz="2400" dirty="0"/>
              <a:t>();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5B92903-854B-438A-A23D-EAFC80E88A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473" y="1043733"/>
            <a:ext cx="3566469" cy="23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5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Sweep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4397" y="4676019"/>
            <a:ext cx="53672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s=polygon([ [-1,0],[1,0],[0,1] ]);</a:t>
            </a:r>
          </a:p>
          <a:p>
            <a:endParaRPr lang="en-US" sz="2400" dirty="0"/>
          </a:p>
          <a:p>
            <a:r>
              <a:rPr lang="en-US" sz="2400" dirty="0"/>
              <a:t>g = </a:t>
            </a:r>
            <a:r>
              <a:rPr lang="en-US" sz="2400" dirty="0" err="1"/>
              <a:t>extrudeShape</a:t>
            </a:r>
            <a:r>
              <a:rPr lang="en-US" sz="2400" dirty="0"/>
              <a:t>(s, 0.25);</a:t>
            </a:r>
          </a:p>
          <a:p>
            <a:r>
              <a:rPr lang="en-US" sz="2400" dirty="0" err="1"/>
              <a:t>g.display</a:t>
            </a:r>
            <a:r>
              <a:rPr lang="en-US" sz="2400" dirty="0"/>
              <a:t>();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0D64D9-8A06-443E-80BA-632117F2B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124" y="1324216"/>
            <a:ext cx="3642676" cy="25224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A52DB17-6238-47A0-85A1-AC0EFD21709E}"/>
              </a:ext>
            </a:extLst>
          </p:cNvPr>
          <p:cNvSpPr txBox="1"/>
          <p:nvPr/>
        </p:nvSpPr>
        <p:spPr>
          <a:xfrm>
            <a:off x="7575495" y="1637157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(-1,0)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C6DCB2-769F-43D5-9830-7BB16988B471}"/>
              </a:ext>
            </a:extLst>
          </p:cNvPr>
          <p:cNvSpPr txBox="1"/>
          <p:nvPr/>
        </p:nvSpPr>
        <p:spPr>
          <a:xfrm>
            <a:off x="7868947" y="3568839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(0,1)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4AE752-5184-4056-9EEC-16123D453148}"/>
              </a:ext>
            </a:extLst>
          </p:cNvPr>
          <p:cNvSpPr txBox="1"/>
          <p:nvPr/>
        </p:nvSpPr>
        <p:spPr>
          <a:xfrm>
            <a:off x="4401042" y="3328655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(1,0)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B2D98B-BDE9-4D7B-838A-95386D9DA063}"/>
              </a:ext>
            </a:extLst>
          </p:cNvPr>
          <p:cNvSpPr txBox="1"/>
          <p:nvPr/>
        </p:nvSpPr>
        <p:spPr>
          <a:xfrm>
            <a:off x="6115822" y="4030504"/>
            <a:ext cx="1499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3 points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629185-4BF7-4998-8F53-237410CFA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75502"/>
            <a:ext cx="3947502" cy="25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06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DE659-DA6D-4854-B85D-5B47BE3CC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5884"/>
            <a:ext cx="3505504" cy="28958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933B26-3B95-4E8E-AFAA-1F32B44A22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480" y="1495884"/>
            <a:ext cx="3779848" cy="281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1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AE37CC-081D-4C91-AB52-2238DB12B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67" y="1055634"/>
            <a:ext cx="4327837" cy="3525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096F68-37C1-4D79-904C-30C08152EC2D}"/>
              </a:ext>
            </a:extLst>
          </p:cNvPr>
          <p:cNvSpPr txBox="1"/>
          <p:nvPr/>
        </p:nvSpPr>
        <p:spPr>
          <a:xfrm>
            <a:off x="2276993" y="26677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9BDBCD-68E8-445C-8FCF-07FF7535D5DB}"/>
              </a:ext>
            </a:extLst>
          </p:cNvPr>
          <p:cNvSpPr txBox="1"/>
          <p:nvPr/>
        </p:nvSpPr>
        <p:spPr>
          <a:xfrm>
            <a:off x="609600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25720-B793-430B-A66B-85E90AA8C34B}"/>
              </a:ext>
            </a:extLst>
          </p:cNvPr>
          <p:cNvSpPr txBox="1"/>
          <p:nvPr/>
        </p:nvSpPr>
        <p:spPr>
          <a:xfrm>
            <a:off x="1363213" y="439666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AA46D3-8BEE-4C68-AF9B-29D6E453DE33}"/>
              </a:ext>
            </a:extLst>
          </p:cNvPr>
          <p:cNvSpPr txBox="1"/>
          <p:nvPr/>
        </p:nvSpPr>
        <p:spPr>
          <a:xfrm>
            <a:off x="2497566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E8E82D-040F-4023-8E21-57D141EB749B}"/>
              </a:ext>
            </a:extLst>
          </p:cNvPr>
          <p:cNvSpPr txBox="1"/>
          <p:nvPr/>
        </p:nvSpPr>
        <p:spPr>
          <a:xfrm>
            <a:off x="3550952" y="44788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E1FBA-5710-40B4-8E8A-FF3BF3405A80}"/>
              </a:ext>
            </a:extLst>
          </p:cNvPr>
          <p:cNvSpPr txBox="1"/>
          <p:nvPr/>
        </p:nvSpPr>
        <p:spPr>
          <a:xfrm>
            <a:off x="4404049" y="383517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6</a:t>
            </a:r>
          </a:p>
        </p:txBody>
      </p:sp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56BA3E1F-03F5-48AD-A89B-9997FC5B8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989635"/>
              </p:ext>
            </p:extLst>
          </p:nvPr>
        </p:nvGraphicFramePr>
        <p:xfrm>
          <a:off x="5503819" y="1576308"/>
          <a:ext cx="283339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465">
                  <a:extLst>
                    <a:ext uri="{9D8B030D-6E8A-4147-A177-3AD203B41FA5}">
                      <a16:colId xmlns:a16="http://schemas.microsoft.com/office/drawing/2014/main" val="2299830259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396951860"/>
                    </a:ext>
                  </a:extLst>
                </a:gridCol>
                <a:gridCol w="944465">
                  <a:extLst>
                    <a:ext uri="{9D8B030D-6E8A-4147-A177-3AD203B41FA5}">
                      <a16:colId xmlns:a16="http://schemas.microsoft.com/office/drawing/2014/main" val="22827551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66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81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959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859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82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49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228098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33B88A3-9FB5-475A-B5F8-9411AFE8C21A}"/>
              </a:ext>
            </a:extLst>
          </p:cNvPr>
          <p:cNvSpPr txBox="1"/>
          <p:nvPr/>
        </p:nvSpPr>
        <p:spPr>
          <a:xfrm>
            <a:off x="573820" y="5567822"/>
            <a:ext cx="77633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[0,0],[1,0],[1,0.4],[0.4,0.4],[0.4,1],[0,1] ]);</a:t>
            </a:r>
          </a:p>
          <a:p>
            <a:r>
              <a:rPr lang="en-US" sz="2400" dirty="0" err="1"/>
              <a:t>s.display</a:t>
            </a:r>
            <a:r>
              <a:rPr lang="en-US" sz="24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11781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L-Block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DDE659-DA6D-4854-B85D-5B47BE3CC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42" y="1221162"/>
            <a:ext cx="3505504" cy="2895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28B1A8-012C-4123-98EE-7041C461CAB5}"/>
              </a:ext>
            </a:extLst>
          </p:cNvPr>
          <p:cNvSpPr txBox="1"/>
          <p:nvPr/>
        </p:nvSpPr>
        <p:spPr>
          <a:xfrm>
            <a:off x="653142" y="4606338"/>
            <a:ext cx="72125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s=polygon([ [0,0],[1,0],[1,0.4],[0.4,0.4],[0.4,1],[0,1]]);</a:t>
            </a:r>
          </a:p>
          <a:p>
            <a:r>
              <a:rPr lang="en-US" sz="2400" dirty="0"/>
              <a:t>g = </a:t>
            </a:r>
            <a:r>
              <a:rPr lang="en-US" sz="2400" dirty="0" err="1"/>
              <a:t>extrudeShape</a:t>
            </a:r>
            <a:r>
              <a:rPr lang="en-US" sz="2400" dirty="0"/>
              <a:t>(s, 0.25);</a:t>
            </a:r>
          </a:p>
          <a:p>
            <a:r>
              <a:rPr lang="en-US" sz="2400" dirty="0" err="1"/>
              <a:t>g.display</a:t>
            </a:r>
            <a:r>
              <a:rPr lang="en-US" sz="2400" dirty="0"/>
              <a:t>(); </a:t>
            </a:r>
          </a:p>
        </p:txBody>
      </p:sp>
    </p:spTree>
    <p:extLst>
      <p:ext uri="{BB962C8B-B14F-4D97-AF65-F5344CB8AC3E}">
        <p14:creationId xmlns:p14="http://schemas.microsoft.com/office/powerpoint/2010/main" val="42484680"/>
      </p:ext>
    </p:extLst>
  </p:cSld>
  <p:clrMapOvr>
    <a:masterClrMapping/>
  </p:clrMapOvr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14749</TotalTime>
  <Words>634</Words>
  <Application>Microsoft Office PowerPoint</Application>
  <PresentationFormat>On-screen Show (4:3)</PresentationFormat>
  <Paragraphs>234</Paragraphs>
  <Slides>25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3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1_USCMM9</vt:lpstr>
      <vt:lpstr>Bitmap Image</vt:lpstr>
      <vt:lpstr> Printable Programming  Polygons   </vt:lpstr>
      <vt:lpstr>Wedge</vt:lpstr>
      <vt:lpstr>Wedge</vt:lpstr>
      <vt:lpstr>Polygon</vt:lpstr>
      <vt:lpstr>Sweep</vt:lpstr>
      <vt:lpstr>Sweep</vt:lpstr>
      <vt:lpstr>L-Block</vt:lpstr>
      <vt:lpstr>L-Block</vt:lpstr>
      <vt:lpstr>L-Block</vt:lpstr>
      <vt:lpstr>L-Block</vt:lpstr>
      <vt:lpstr>Exercise - Extrude</vt:lpstr>
      <vt:lpstr>L-Block</vt:lpstr>
      <vt:lpstr>L-Block with Arc</vt:lpstr>
      <vt:lpstr>L-Block with Arc</vt:lpstr>
      <vt:lpstr>L-Block</vt:lpstr>
      <vt:lpstr>Combine with Booleans</vt:lpstr>
      <vt:lpstr>Combine with Booleans</vt:lpstr>
      <vt:lpstr>Axi Symmetric Parts</vt:lpstr>
      <vt:lpstr>Axi-Symmetric Parts</vt:lpstr>
      <vt:lpstr>Revolve</vt:lpstr>
      <vt:lpstr>Revolve</vt:lpstr>
      <vt:lpstr>Axi-Symmetric Parts</vt:lpstr>
      <vt:lpstr>L-Block with Arc</vt:lpstr>
      <vt:lpstr>Axi-Symmetric Parts</vt:lpstr>
      <vt:lpstr>Using Graph Sheets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Krishnan Suresh</cp:lastModifiedBy>
  <cp:revision>2713</cp:revision>
  <cp:lastPrinted>2015-03-09T01:51:48Z</cp:lastPrinted>
  <dcterms:created xsi:type="dcterms:W3CDTF">2007-07-12T22:43:05Z</dcterms:created>
  <dcterms:modified xsi:type="dcterms:W3CDTF">2021-06-20T19:26:24Z</dcterms:modified>
</cp:coreProperties>
</file>