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5"/>
  </p:notesMasterIdLst>
  <p:handoutMasterIdLst>
    <p:handoutMasterId r:id="rId16"/>
  </p:handoutMasterIdLst>
  <p:sldIdLst>
    <p:sldId id="855" r:id="rId2"/>
    <p:sldId id="953" r:id="rId3"/>
    <p:sldId id="937" r:id="rId4"/>
    <p:sldId id="941" r:id="rId5"/>
    <p:sldId id="897" r:id="rId6"/>
    <p:sldId id="952" r:id="rId7"/>
    <p:sldId id="939" r:id="rId8"/>
    <p:sldId id="942" r:id="rId9"/>
    <p:sldId id="943" r:id="rId10"/>
    <p:sldId id="940" r:id="rId11"/>
    <p:sldId id="905" r:id="rId12"/>
    <p:sldId id="938" r:id="rId13"/>
    <p:sldId id="950" r:id="rId14"/>
  </p:sldIdLst>
  <p:sldSz cx="9144000" cy="6858000" type="screen4x3"/>
  <p:notesSz cx="6858000" cy="9144000"/>
  <p:custShowLst>
    <p:custShow name="Intro (10 mins)" id="0">
      <p:sldLst/>
    </p:custShow>
    <p:custShow name="Intro+Concept (20 mins)" id="1">
      <p:sldLst/>
    </p:custShow>
    <p:custShow name="DesignTalk(50 mins)" id="2">
      <p:sldLst/>
    </p:custShow>
  </p:custShow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5050"/>
    <a:srgbClr val="336600"/>
    <a:srgbClr val="BBE0E3"/>
    <a:srgbClr val="3366FF"/>
    <a:srgbClr val="99FF66"/>
    <a:srgbClr val="CCFF99"/>
    <a:srgbClr val="996633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252" autoAdjust="0"/>
    <p:restoredTop sz="50170" autoAdjust="0"/>
  </p:normalViewPr>
  <p:slideViewPr>
    <p:cSldViewPr snapToGrid="0">
      <p:cViewPr varScale="1">
        <p:scale>
          <a:sx n="82" d="100"/>
          <a:sy n="82" d="100"/>
        </p:scale>
        <p:origin x="1325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248"/>
    </p:cViewPr>
  </p:sorterViewPr>
  <p:notesViewPr>
    <p:cSldViewPr snapToGrid="0">
      <p:cViewPr varScale="1">
        <p:scale>
          <a:sx n="56" d="100"/>
          <a:sy n="56" d="100"/>
        </p:scale>
        <p:origin x="-1932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7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A550B2-7C52-4093-98F4-AEDF810126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4909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88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88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24426504-9ACB-4A09-8698-8580701B38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011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7388"/>
            <a:ext cx="4572000" cy="3429000"/>
          </a:xfrm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3400"/>
            <a:ext cx="5032375" cy="41132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5851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 am sure all of you have heard of 3D printing, or even seen a video of it. What do you think is the big deal about 3D printing? (Wait for response … encourage interaction)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4426504-9ACB-4A09-8698-8580701B382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75775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1430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048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23218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E1F56D-CC40-47C3-896C-90CF71511257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533784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47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47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7DAFC6-B405-4EE6-8489-89028EB7BDFD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358495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5032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62400"/>
            <a:ext cx="4038600" cy="2743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0CD459-D0B6-44AE-9F07-74B01033015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22313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B0E7DD-1E21-4E90-AD34-76BB712B39E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780132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4AF8CE-7739-4E06-8607-A4612022DB31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013533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40386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D511D7-4414-40F5-AD70-FB91F46BD4E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426180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1EAF36-51D4-481A-BC50-66841B9B0FBF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950992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3A6E5-DBA9-41E5-BB22-B04AE4560A6B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31726025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540365-E463-4672-875B-5AFE93233BD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9669393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BD8572-4884-4B19-AE5D-926369F9331C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2773519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EDB85-8493-442A-8AAC-52998F06DEF6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</p:spTree>
    <p:extLst>
      <p:ext uri="{BB962C8B-B14F-4D97-AF65-F5344CB8AC3E}">
        <p14:creationId xmlns:p14="http://schemas.microsoft.com/office/powerpoint/2010/main" val="1506216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066800"/>
            <a:ext cx="82296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 Third level</a:t>
            </a:r>
          </a:p>
          <a:p>
            <a:pPr lvl="3"/>
            <a:r>
              <a:rPr lang="en-US"/>
              <a:t> Fourth level</a:t>
            </a:r>
          </a:p>
          <a:p>
            <a:pPr lvl="4"/>
            <a:r>
              <a:rPr lang="en-US"/>
              <a:t> 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4008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 i="1">
                <a:solidFill>
                  <a:srgbClr val="008000"/>
                </a:solidFill>
                <a:latin typeface="Arial" charset="0"/>
              </a:defRPr>
            </a:lvl1pPr>
          </a:lstStyle>
          <a:p>
            <a:pPr>
              <a:defRPr/>
            </a:pPr>
            <a:fld id="{9D56F10A-A844-4534-9628-956B27507EE4}" type="slidenum">
              <a:rPr lang="en-US"/>
              <a:pPr>
                <a:defRPr/>
              </a:pPr>
              <a:t>‹#›</a:t>
            </a:fld>
            <a:r>
              <a:rPr lang="en-US"/>
              <a:t>1/22</a:t>
            </a:r>
          </a:p>
        </p:txBody>
      </p:sp>
      <p:sp>
        <p:nvSpPr>
          <p:cNvPr id="1029" name="Line 5"/>
          <p:cNvSpPr>
            <a:spLocks noChangeShapeType="1"/>
          </p:cNvSpPr>
          <p:nvPr/>
        </p:nvSpPr>
        <p:spPr bwMode="auto">
          <a:xfrm>
            <a:off x="457200" y="958850"/>
            <a:ext cx="8229600" cy="0"/>
          </a:xfrm>
          <a:prstGeom prst="line">
            <a:avLst/>
          </a:prstGeom>
          <a:noFill/>
          <a:ln w="50800">
            <a:solidFill>
              <a:schemeClr val="fol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aphicFrame>
        <p:nvGraphicFramePr>
          <p:cNvPr id="1030" name="Object 6"/>
          <p:cNvGraphicFramePr>
            <a:graphicFrameLocks noChangeAspect="1"/>
          </p:cNvGraphicFramePr>
          <p:nvPr/>
        </p:nvGraphicFramePr>
        <p:xfrm>
          <a:off x="6881813" y="136525"/>
          <a:ext cx="1838325" cy="752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14" imgW="1838095" imgH="752381" progId="Paint.Picture">
                  <p:embed/>
                </p:oleObj>
              </mc:Choice>
              <mc:Fallback>
                <p:oleObj name="Bitmap Image" r:id="rId14" imgW="1838095" imgH="752381" progId="Paint.Picture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1813" y="136525"/>
                        <a:ext cx="1838325" cy="752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 i="1">
          <a:solidFill>
            <a:srgbClr val="336699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itchFamily="2" charset="2"/>
        <a:buChar char="§"/>
        <a:defRPr sz="24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33CC33"/>
        </a:buClr>
        <a:buFont typeface="Arial" charset="0"/>
        <a:buChar char="–"/>
        <a:defRPr sz="2000" b="1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660066"/>
        </a:buClr>
        <a:buChar char="•"/>
        <a:defRPr b="1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996600"/>
        </a:buClr>
        <a:buFont typeface="Arial" charset="0"/>
        <a:buChar char="–"/>
        <a:defRPr sz="1600" b="1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9900"/>
        </a:buClr>
        <a:buFont typeface="Arial" charset="0"/>
        <a:buChar char="»"/>
        <a:defRPr sz="1600" b="1">
          <a:solidFill>
            <a:schemeClr val="accent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69886" y="1611380"/>
            <a:ext cx="8404225" cy="2228088"/>
          </a:xfrm>
        </p:spPr>
        <p:txBody>
          <a:bodyPr/>
          <a:lstStyle/>
          <a:p>
            <a:pPr eaLnBrk="1" hangingPunct="1"/>
            <a:r>
              <a:rPr lang="en-US" sz="4000" b="0" dirty="0">
                <a:solidFill>
                  <a:schemeClr val="tx1"/>
                </a:solidFill>
              </a:rPr>
              <a:t>Printable Programming</a:t>
            </a:r>
            <a:br>
              <a:rPr lang="en-US" sz="4000" b="0" dirty="0">
                <a:solidFill>
                  <a:schemeClr val="tx1"/>
                </a:solidFill>
              </a:rPr>
            </a:br>
            <a:br>
              <a:rPr lang="en-US" sz="4000" b="0" dirty="0">
                <a:solidFill>
                  <a:schemeClr val="tx1"/>
                </a:solidFill>
              </a:rPr>
            </a:br>
            <a:br>
              <a:rPr lang="en-US" sz="3000" dirty="0">
                <a:solidFill>
                  <a:schemeClr val="hlink"/>
                </a:solidFill>
              </a:rPr>
            </a:br>
            <a:endParaRPr lang="en-US" sz="2400" dirty="0">
              <a:solidFill>
                <a:schemeClr val="hlink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47897446"/>
              </p:ext>
            </p:extLst>
          </p:nvPr>
        </p:nvGraphicFramePr>
        <p:xfrm>
          <a:off x="2795587" y="4762119"/>
          <a:ext cx="3552825" cy="157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3552381" imgH="1571844" progId="Paint.Picture">
                  <p:embed/>
                </p:oleObj>
              </mc:Choice>
              <mc:Fallback>
                <p:oleObj name="Bitmap Image" r:id="rId3" imgW="3552381" imgH="157184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5587" y="4762119"/>
                        <a:ext cx="3552825" cy="1571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07219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Projects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A340F18-8926-4EC3-AC3B-1BAF840CE8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6621" y="1137192"/>
            <a:ext cx="2664815" cy="174186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18DB694-5239-416E-B9B4-209921FB70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0546" y="1136672"/>
            <a:ext cx="1596254" cy="26433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6605B76-F419-4B99-A7E7-1CB9EC7C57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884" y="3291153"/>
            <a:ext cx="2063839" cy="103192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B83A02A-9173-44CC-940E-AA38781C64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88847" y="2962938"/>
            <a:ext cx="1489115" cy="191374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C31E1C7-CF3F-427D-8734-EB7B49AA22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16723" y="4785862"/>
            <a:ext cx="1931409" cy="19945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A716164A-664E-47F7-B433-98BA28C434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0086" y="3696094"/>
            <a:ext cx="2157159" cy="17012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C54173B-22B6-4BF8-A8D9-D59392DDC46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5575" y="4825994"/>
            <a:ext cx="2045797" cy="157985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4582BF3-929D-4103-BF29-37D2026BA32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400" y="4960881"/>
            <a:ext cx="2495444" cy="1548536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571D901-FC83-4D31-A624-582311B6DB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05" y="1468775"/>
            <a:ext cx="2727723" cy="131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38944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3D-Printing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75" y="1581037"/>
            <a:ext cx="1855592" cy="17384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497" y="1312984"/>
            <a:ext cx="2594985" cy="2012016"/>
          </a:xfrm>
          <a:prstGeom prst="rect">
            <a:avLst/>
          </a:prstGeom>
        </p:spPr>
      </p:pic>
      <p:pic>
        <p:nvPicPr>
          <p:cNvPr id="106508" name="Picture 12" descr="https://encrypted-tbn3.gstatic.com/images?q=tbn:ANd9GcS8EhnYUYwvREIhn7csLopCDMF-dLgnV_yVM4T3hG-IjPmrM9Hl5Q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6507" y="3656366"/>
            <a:ext cx="2466975" cy="184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8768" y="3534010"/>
            <a:ext cx="2770329" cy="1954794"/>
          </a:xfrm>
          <a:prstGeom prst="rect">
            <a:avLst/>
          </a:prstGeom>
        </p:spPr>
      </p:pic>
      <p:pic>
        <p:nvPicPr>
          <p:cNvPr id="109570" name="Picture 2" descr="http://www.prlog.org/12283473-prox-3000-dmls-3d-printer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812" y="1103974"/>
            <a:ext cx="2346242" cy="243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6500" name="Picture 4" descr="http://farm9.staticflickr.com/8385/8556806465_72a74cea2d_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854956"/>
            <a:ext cx="2224210" cy="1192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8136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From Design to </a:t>
            </a:r>
            <a:r>
              <a:rPr lang="en-US"/>
              <a:t>3D Printed Model</a:t>
            </a:r>
            <a:endParaRPr lang="en-US" dirty="0"/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2" descr="http://www.printableprogramming.org/files/Images/Tajmahal.png">
            <a:extLst>
              <a:ext uri="{FF2B5EF4-FFF2-40B4-BE49-F238E27FC236}">
                <a16:creationId xmlns:a16="http://schemas.microsoft.com/office/drawing/2014/main" id="{2D8E446F-45B5-48D8-81A1-391DB3D025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3982450"/>
            <a:ext cx="32956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Image result for Taj mahal">
            <a:extLst>
              <a:ext uri="{FF2B5EF4-FFF2-40B4-BE49-F238E27FC236}">
                <a16:creationId xmlns:a16="http://schemas.microsoft.com/office/drawing/2014/main" id="{7CCAA07D-EA1D-47E4-B0CE-C945950DE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6" y="1377955"/>
            <a:ext cx="2512980" cy="167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22C268-B98D-4A3F-B907-662039A65C91}"/>
              </a:ext>
            </a:extLst>
          </p:cNvPr>
          <p:cNvSpPr txBox="1"/>
          <p:nvPr/>
        </p:nvSpPr>
        <p:spPr>
          <a:xfrm>
            <a:off x="3603626" y="1239421"/>
            <a:ext cx="147989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Spheres,</a:t>
            </a:r>
          </a:p>
          <a:p>
            <a:r>
              <a:rPr lang="en-US" dirty="0"/>
              <a:t>Cylinders</a:t>
            </a:r>
          </a:p>
          <a:p>
            <a:r>
              <a:rPr lang="en-US" dirty="0"/>
              <a:t>Blocks,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Move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Add/subtract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83C42DE-6C44-4E9A-89FF-65282ACBA66A}"/>
              </a:ext>
            </a:extLst>
          </p:cNvPr>
          <p:cNvSpPr txBox="1"/>
          <p:nvPr/>
        </p:nvSpPr>
        <p:spPr>
          <a:xfrm>
            <a:off x="5666309" y="1119673"/>
            <a:ext cx="337768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0070C0"/>
                </a:solidFill>
              </a:rPr>
              <a:t>//base of structure</a:t>
            </a:r>
          </a:p>
          <a:p>
            <a:r>
              <a:rPr lang="en-US" sz="1200" dirty="0">
                <a:solidFill>
                  <a:srgbClr val="0070C0"/>
                </a:solidFill>
              </a:rPr>
              <a:t>Base=cube(100,5,100).</a:t>
            </a:r>
            <a:r>
              <a:rPr lang="en-US" sz="1200" dirty="0" err="1">
                <a:solidFill>
                  <a:srgbClr val="0070C0"/>
                </a:solidFill>
              </a:rPr>
              <a:t>translateY</a:t>
            </a:r>
            <a:r>
              <a:rPr lang="en-US" sz="1200" dirty="0">
                <a:solidFill>
                  <a:srgbClr val="0070C0"/>
                </a:solidFill>
              </a:rPr>
              <a:t>(-1).union(cube(22,5,8).translate(0,-1,49));</a:t>
            </a:r>
          </a:p>
          <a:p>
            <a:endParaRPr lang="en-US" sz="1200" dirty="0">
              <a:solidFill>
                <a:srgbClr val="0070C0"/>
              </a:solidFill>
            </a:endParaRPr>
          </a:p>
          <a:p>
            <a:r>
              <a:rPr lang="en-US" sz="1200" dirty="0">
                <a:solidFill>
                  <a:srgbClr val="0070C0"/>
                </a:solidFill>
              </a:rPr>
              <a:t>//pillars</a:t>
            </a:r>
          </a:p>
          <a:p>
            <a:r>
              <a:rPr lang="en-US" sz="1200" dirty="0">
                <a:solidFill>
                  <a:srgbClr val="0070C0"/>
                </a:solidFill>
              </a:rPr>
              <a:t>Pillar=cone(3,2,50).translate(50,22.5,50).union(sphere(2.7).translate(50,49,50)).union(cone(1.7,0.1,1.5).translate(50,51.8,50)).union(cylinder(3.5,1.1).translate(50,14,50)).union(cylinder(3.5,1.1).translate(50,29,50)).union(cylinder(3.5,1.1).translate(50,44,50));</a:t>
            </a:r>
          </a:p>
          <a:p>
            <a:r>
              <a:rPr lang="en-US" sz="1200" dirty="0">
                <a:solidFill>
                  <a:srgbClr val="0070C0"/>
                </a:solidFill>
              </a:rPr>
              <a:t>Pillar=</a:t>
            </a:r>
            <a:r>
              <a:rPr lang="en-US" sz="1200" dirty="0" err="1">
                <a:solidFill>
                  <a:srgbClr val="0070C0"/>
                </a:solidFill>
              </a:rPr>
              <a:t>Pillar.translateY</a:t>
            </a:r>
            <a:r>
              <a:rPr lang="en-US" sz="1200" dirty="0">
                <a:solidFill>
                  <a:srgbClr val="0070C0"/>
                </a:solidFill>
              </a:rPr>
              <a:t>(-1);</a:t>
            </a:r>
          </a:p>
          <a:p>
            <a:r>
              <a:rPr lang="en-US" sz="1200" dirty="0">
                <a:solidFill>
                  <a:srgbClr val="0070C0"/>
                </a:solidFill>
              </a:rPr>
              <a:t>…</a:t>
            </a:r>
          </a:p>
          <a:p>
            <a:r>
              <a:rPr lang="en-US" sz="1200" dirty="0">
                <a:solidFill>
                  <a:srgbClr val="0070C0"/>
                </a:solidFill>
              </a:rPr>
              <a:t>(250 lines)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D482BA5-1BA3-4251-9358-0A686839B2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04845" y="4459428"/>
            <a:ext cx="1654534" cy="128283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7AF58F0-DD97-48CC-852B-DC8AA6F14E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2999" y="4102706"/>
            <a:ext cx="2815291" cy="25266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046B3FF-C470-4C10-BC9B-679AC94CF0DE}"/>
              </a:ext>
            </a:extLst>
          </p:cNvPr>
          <p:cNvSpPr txBox="1"/>
          <p:nvPr/>
        </p:nvSpPr>
        <p:spPr>
          <a:xfrm>
            <a:off x="2286513" y="6367790"/>
            <a:ext cx="38651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Printable Programming</a:t>
            </a:r>
          </a:p>
        </p:txBody>
      </p:sp>
    </p:spTree>
    <p:extLst>
      <p:ext uri="{BB962C8B-B14F-4D97-AF65-F5344CB8AC3E}">
        <p14:creationId xmlns:p14="http://schemas.microsoft.com/office/powerpoint/2010/main" val="3628842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CADjs Cheat Sheet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184275"/>
            <a:ext cx="1828800" cy="9334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D238D9-78EA-426E-8CEB-92F814769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8029" y="1930400"/>
            <a:ext cx="6727371" cy="4232344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>
            <a:off x="1447800" y="1651000"/>
            <a:ext cx="876300" cy="55880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7043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Course?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CE70-7F47-4C3B-BBC6-DED8F94AA5B1}"/>
              </a:ext>
            </a:extLst>
          </p:cNvPr>
          <p:cNvSpPr txBox="1"/>
          <p:nvPr/>
        </p:nvSpPr>
        <p:spPr>
          <a:xfrm>
            <a:off x="457200" y="1315615"/>
            <a:ext cx="485261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Visual thinking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Programming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Project Presentation</a:t>
            </a:r>
          </a:p>
        </p:txBody>
      </p:sp>
    </p:spTree>
    <p:extLst>
      <p:ext uri="{BB962C8B-B14F-4D97-AF65-F5344CB8AC3E}">
        <p14:creationId xmlns:p14="http://schemas.microsoft.com/office/powerpoint/2010/main" val="86660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Background &amp; Expectations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6CE70-7F47-4C3B-BBC6-DED8F94AA5B1}"/>
              </a:ext>
            </a:extLst>
          </p:cNvPr>
          <p:cNvSpPr txBox="1"/>
          <p:nvPr/>
        </p:nvSpPr>
        <p:spPr>
          <a:xfrm>
            <a:off x="457200" y="1315615"/>
            <a:ext cx="8289449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600" dirty="0"/>
              <a:t> Programming experience not needed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Middle school math</a:t>
            </a:r>
          </a:p>
          <a:p>
            <a:pPr marL="342900" indent="-342900">
              <a:buFont typeface="+mj-lt"/>
              <a:buAutoNum type="arabicPeriod"/>
            </a:pPr>
            <a:endParaRPr lang="en-US" sz="3600" dirty="0"/>
          </a:p>
          <a:p>
            <a:pPr marL="342900" indent="-342900">
              <a:buFont typeface="+mj-lt"/>
              <a:buAutoNum type="arabicPeriod"/>
            </a:pPr>
            <a:r>
              <a:rPr lang="en-US" sz="3600" dirty="0"/>
              <a:t> 2~4 hours/ week</a:t>
            </a:r>
          </a:p>
        </p:txBody>
      </p:sp>
    </p:spTree>
    <p:extLst>
      <p:ext uri="{BB962C8B-B14F-4D97-AF65-F5344CB8AC3E}">
        <p14:creationId xmlns:p14="http://schemas.microsoft.com/office/powerpoint/2010/main" val="1787620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err="1">
                <a:solidFill>
                  <a:schemeClr val="tx1"/>
                </a:solidFill>
                <a:latin typeface="Calibri" panose="020F0502020204030204" pitchFamily="34" charset="0"/>
              </a:rPr>
              <a:t>CADjs</a:t>
            </a:r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37F0E-22F2-4D93-A1B1-6B0E18F8D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61975"/>
            <a:ext cx="8342578" cy="219691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60E733-78C2-4C7E-8AAB-907515C33870}"/>
              </a:ext>
            </a:extLst>
          </p:cNvPr>
          <p:cNvSpPr txBox="1"/>
          <p:nvPr/>
        </p:nvSpPr>
        <p:spPr>
          <a:xfrm>
            <a:off x="457200" y="1348398"/>
            <a:ext cx="29610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Search for </a:t>
            </a:r>
            <a:r>
              <a:rPr lang="en-US" sz="2800" dirty="0" err="1"/>
              <a:t>CADjs</a:t>
            </a:r>
            <a:endParaRPr lang="en-US" sz="28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668F0-546B-4E9A-8189-0A5EECC7AB02}"/>
              </a:ext>
            </a:extLst>
          </p:cNvPr>
          <p:cNvSpPr txBox="1"/>
          <p:nvPr/>
        </p:nvSpPr>
        <p:spPr>
          <a:xfrm>
            <a:off x="531844" y="5293864"/>
            <a:ext cx="69979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https://ersl.wisc.edu/software/CADjs/CADjsFiles/CADjs.html</a:t>
            </a:r>
          </a:p>
        </p:txBody>
      </p:sp>
    </p:spTree>
    <p:extLst>
      <p:ext uri="{BB962C8B-B14F-4D97-AF65-F5344CB8AC3E}">
        <p14:creationId xmlns:p14="http://schemas.microsoft.com/office/powerpoint/2010/main" val="286935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80C33-1B4F-43F2-AFD0-7D7CA1A84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17076"/>
            <a:ext cx="9144000" cy="5095262"/>
          </a:xfrm>
          <a:prstGeom prst="rect">
            <a:avLst/>
          </a:prstGeom>
        </p:spPr>
      </p:pic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err="1">
                <a:solidFill>
                  <a:schemeClr val="tx1"/>
                </a:solidFill>
                <a:latin typeface="Calibri" panose="020F0502020204030204" pitchFamily="34" charset="0"/>
              </a:rPr>
              <a:t>CADjs</a:t>
            </a:r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 (Developed at UW)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368ADB2-2701-48AD-983C-ED5DC545E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0" y="1788576"/>
            <a:ext cx="2726718" cy="4589415"/>
          </a:xfrm>
          <a:prstGeom prst="rect">
            <a:avLst/>
          </a:prstGeom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61216C1-EA70-4D7F-A756-D6860D9BDAB3}"/>
              </a:ext>
            </a:extLst>
          </p:cNvPr>
          <p:cNvSpPr/>
          <p:nvPr/>
        </p:nvSpPr>
        <p:spPr>
          <a:xfrm>
            <a:off x="4432041" y="2941120"/>
            <a:ext cx="2901820" cy="447869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4FE3B817-F503-44F0-9C70-3A66393D7425}"/>
              </a:ext>
            </a:extLst>
          </p:cNvPr>
          <p:cNvSpPr/>
          <p:nvPr/>
        </p:nvSpPr>
        <p:spPr>
          <a:xfrm rot="8489761">
            <a:off x="7231224" y="1455576"/>
            <a:ext cx="989045" cy="42880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802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0" dirty="0" err="1">
                <a:solidFill>
                  <a:schemeClr val="tx1"/>
                </a:solidFill>
                <a:latin typeface="Calibri" panose="020F0502020204030204" pitchFamily="34" charset="0"/>
              </a:rPr>
              <a:t>CADjs</a:t>
            </a:r>
            <a:r>
              <a:rPr lang="en-US" i="0" dirty="0">
                <a:solidFill>
                  <a:schemeClr val="tx1"/>
                </a:solidFill>
                <a:latin typeface="Calibri" panose="020F0502020204030204" pitchFamily="34" charset="0"/>
              </a:rPr>
              <a:t> (Developed at UW)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8EB7C3-A8D2-4082-9A39-19EF7A3D00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1968" y="1505697"/>
            <a:ext cx="9144000" cy="504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323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How?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4344CE-AA6F-4B3E-89FA-B9E6986CD3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84547"/>
            <a:ext cx="1352939" cy="12991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0B415E-B938-4B7F-A903-25C9DE81286D}"/>
              </a:ext>
            </a:extLst>
          </p:cNvPr>
          <p:cNvSpPr txBox="1"/>
          <p:nvPr/>
        </p:nvSpPr>
        <p:spPr>
          <a:xfrm>
            <a:off x="2306459" y="1494351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912636-C5F7-40DA-BD71-205F601158B5}"/>
              </a:ext>
            </a:extLst>
          </p:cNvPr>
          <p:cNvSpPr txBox="1"/>
          <p:nvPr/>
        </p:nvSpPr>
        <p:spPr>
          <a:xfrm>
            <a:off x="4161452" y="1494351"/>
            <a:ext cx="45253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cube(1).display();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8556D9-3B5F-46B8-BA05-F74DBF9E4FB9}"/>
              </a:ext>
            </a:extLst>
          </p:cNvPr>
          <p:cNvSpPr txBox="1"/>
          <p:nvPr/>
        </p:nvSpPr>
        <p:spPr>
          <a:xfrm>
            <a:off x="2306459" y="3138729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Cylinder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30FFA36-FB36-4BC7-ACD6-481EA81C35C7}"/>
              </a:ext>
            </a:extLst>
          </p:cNvPr>
          <p:cNvSpPr txBox="1"/>
          <p:nvPr/>
        </p:nvSpPr>
        <p:spPr>
          <a:xfrm>
            <a:off x="4124130" y="3207586"/>
            <a:ext cx="373499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cylinder(0.25,2).display();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1959-02CD-445D-B1CD-99A47B1EB85D}"/>
              </a:ext>
            </a:extLst>
          </p:cNvPr>
          <p:cNvSpPr txBox="1"/>
          <p:nvPr/>
        </p:nvSpPr>
        <p:spPr>
          <a:xfrm>
            <a:off x="2169077" y="4851974"/>
            <a:ext cx="1851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Cube - Cylinder 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251C1E9-CCBB-4B5D-96E5-9805C696A061}"/>
              </a:ext>
            </a:extLst>
          </p:cNvPr>
          <p:cNvSpPr txBox="1"/>
          <p:nvPr/>
        </p:nvSpPr>
        <p:spPr>
          <a:xfrm>
            <a:off x="4161453" y="102815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(delete previous code)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27E4E21-058F-4692-B394-3BC794208F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581" y="4289210"/>
            <a:ext cx="1729890" cy="1546994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E5ECB1FA-D31D-45E9-9832-522CED5C3760}"/>
              </a:ext>
            </a:extLst>
          </p:cNvPr>
          <p:cNvSpPr txBox="1"/>
          <p:nvPr/>
        </p:nvSpPr>
        <p:spPr>
          <a:xfrm>
            <a:off x="4161453" y="4739541"/>
            <a:ext cx="457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g1 = cube(1);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g2 = cylinder(0.25,2);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g3 = g1.subtract(g2);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g3</a:t>
            </a:r>
            <a:r>
              <a:rPr lang="en-US" sz="2000">
                <a:solidFill>
                  <a:srgbClr val="0070C0"/>
                </a:solidFill>
              </a:rPr>
              <a:t>.display();</a:t>
            </a:r>
            <a:endParaRPr lang="en-US" sz="2000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2E12687-9095-48EB-A387-4EDEA774ED79}"/>
              </a:ext>
            </a:extLst>
          </p:cNvPr>
          <p:cNvSpPr txBox="1"/>
          <p:nvPr/>
        </p:nvSpPr>
        <p:spPr>
          <a:xfrm>
            <a:off x="4124130" y="2788442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(delete previous code)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BA342C-2949-47FA-AFDE-26932341419F}"/>
              </a:ext>
            </a:extLst>
          </p:cNvPr>
          <p:cNvSpPr txBox="1"/>
          <p:nvPr/>
        </p:nvSpPr>
        <p:spPr>
          <a:xfrm>
            <a:off x="4161453" y="4320397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(delete previous code)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BA87F8E-C7BA-4E6E-8A8D-196B9A2C45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581" y="2903316"/>
            <a:ext cx="1480355" cy="115138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D7C1950-D3D0-4E60-9646-8DB3D7B5AE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325" y="1679017"/>
            <a:ext cx="1599434" cy="2692052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A83C5255-FA5F-457F-9D44-78EC84FB7CA5}"/>
              </a:ext>
            </a:extLst>
          </p:cNvPr>
          <p:cNvSpPr/>
          <p:nvPr/>
        </p:nvSpPr>
        <p:spPr>
          <a:xfrm>
            <a:off x="7249691" y="3674984"/>
            <a:ext cx="1672702" cy="31439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85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  <p:bldP spid="22" grpId="0"/>
      <p:bldP spid="25" grpId="0"/>
      <p:bldP spid="23" grpId="0"/>
      <p:bldP spid="33" grpId="0"/>
      <p:bldP spid="34" grpId="0"/>
      <p:bldP spid="35" grpId="0"/>
      <p:bldP spid="2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1959-02CD-445D-B1CD-99A47B1EB85D}"/>
              </a:ext>
            </a:extLst>
          </p:cNvPr>
          <p:cNvSpPr txBox="1"/>
          <p:nvPr/>
        </p:nvSpPr>
        <p:spPr>
          <a:xfrm>
            <a:off x="2569466" y="2305659"/>
            <a:ext cx="2313454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Cube</a:t>
            </a:r>
          </a:p>
          <a:p>
            <a:r>
              <a:rPr lang="en-US" dirty="0"/>
              <a:t>Cylinder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Move the cylinder up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Cube - Cylinder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842B98-6B04-472A-A237-06AFFB0C8A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4506"/>
            <a:ext cx="2653714" cy="22430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7CB8FBC-FF7E-4DF1-9484-239CC19A907B}"/>
              </a:ext>
            </a:extLst>
          </p:cNvPr>
          <p:cNvSpPr txBox="1"/>
          <p:nvPr/>
        </p:nvSpPr>
        <p:spPr>
          <a:xfrm>
            <a:off x="5001208" y="2724803"/>
            <a:ext cx="3965509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g1 = cube(1);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g2 = cylinder(0.25,2);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g2.moveZ(0.5);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g3 = g1.subtract(g2);</a:t>
            </a:r>
          </a:p>
          <a:p>
            <a:r>
              <a:rPr lang="en-US" sz="2000" dirty="0">
                <a:solidFill>
                  <a:srgbClr val="0070C0"/>
                </a:solidFill>
              </a:rPr>
              <a:t>g3.display();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396F83-EFA0-4AFC-84C6-459A51F38FC1}"/>
              </a:ext>
            </a:extLst>
          </p:cNvPr>
          <p:cNvSpPr txBox="1"/>
          <p:nvPr/>
        </p:nvSpPr>
        <p:spPr>
          <a:xfrm>
            <a:off x="5001208" y="2305659"/>
            <a:ext cx="2467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(delete previous code)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A0410FA-5319-47F8-8B20-3AA814BEB8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60" y="4449130"/>
            <a:ext cx="2508206" cy="2243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958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sp>
        <p:nvSpPr>
          <p:cNvPr id="2" name="AutoShape 2" descr="data:image/jpeg;base64,/9j/4AAQSkZJRgABAQAAAQABAAD/2wCEAAkGBhQSEBUUExQWFBUUGBUUFRcYGBgVFxgXFBUXFBUUFRcXGyYeFxwjGRQUHy8gIycpLCwsFR4xNTAqNSYrLCkBCQoKDgwOGg8PGiwcHCQsLCwsLCksLCksLCwsKSksLCksLCwsKSwsLCwpKSkpLCwsKSksKSwsKSwpLCwsKSwsLP/AABEIAMIBAwMBIgACEQEDEQH/xAAaAAACAwEBAAAAAAAAAAAAAAACAwEEBQAG/8QAQRAAAQIDBAcGAggFBAMBAAAAAQACAxEhBBIxUUFhcZGh0fAFEyJSgbHB4QYUMkJTYqLxI2NyktIWQ4KyFTOTg//EABkBAAMBAQEAAAAAAAAAAAAAAAECAwAEBf/EAB8RAAICAgIDAQAAAAAAAAAAAAABAhEhMQMSE0FRYf/aAAwDAQACEQMRAD8A83DgkaAnMYcuJUMjak5sXbwXgtnvUS1hy4lGGHIceaJr9vBGH/1cOSQYEQzq480YgnVuVltnOtNbZ+prdWDsioyDs3I7msbgrQs+tGLEEOjD3RSLTq4YImM27gtEWEFBaYIY2mJlKuZAWcGbuiqBtUz2oLzs1Icc1MoMB2owdqUCUQmsYZPaiEWWaATRsY44AnTpwzWoAXfbVHeomwXTkcp541Eq1RmB+YYTkWnKeglN0YvZCTEKi/rHHmnQw27Nwrql8fVLc2kxLKRHtIrdGbsgJ6/fmoO1G+yPlO6347sUlzHaQNxQpoa0zq5qHA5hA5p1deiEz6lyWME5h1cUJh6uJQOOs0/au9TePX7ogOMPVx+SiW3f8lDnnr90Peu6HzRBRJJ6AQF5yHEfFcYrupc0t1oOR4c0UA57m5cfmg71oGnr1QmMToO4c0p8U5cPmmFYRjN18Oa5J7w5cPmuTgFh+p25Na/U5MEQZohGGaSxwQ7U5WbIJuFCgbGGfvyV2wEEmWgLLZnovMagtFAnwxRJtSpLRFbKwcc0QJzPXopA1cExo1e6SyoLWnqfJRaWG6PCHVGk0lprkQntGril2vBtD9qkjORkcdSDZlsrG9kiAdkikfKUxrTkVGywADk2CxxMpgZk4Daia0YunqGfroTaNkZeF2jRQ1BO0eyeMfokpVogkSMpmUjM0pMDDRiEyPaHFlDQVc0U/wCWv4JUcBp03XzAGJFLwOsU1Jb4waCGzFDXE4dYKiRNuyw9pvAgEC6yuid0TM8MUJcA50iAS0TGMrxrUbHSWabUWtbjIBoOqiGNapOyLroGwEzPusA0A8BrpuBEjhPHHSNSKLoAOHpXSaqlfxEwZVx0THMJdmtJeXGUgKBD0HJpPgzOq6CfaXBcCCTOcgMAfiqZtgaJzq409hRWoLxKR+9pGogmi1AsTGZ5fFpoSCNoVcxT5TvWhFMqNFN+8pcUD7MpEYS+8Rjj6pWvg6l9KJinIoTGOXvyTnA5FBP8pSDijEPU0N89TVqEwuMmtJK0Gdk6Zz9JJkmxZSUdmK6J1LmluiDI8Oa3onY1KY71l2uzlk5imabq0KpplB0QZHhzSjaDkDtp8FYdFCWYgyRQSt3w17yuTe8ClNYtDe71KWu6kq/1jWd/yRCONfFIOXWHWNy1Oz2UJ9Kda1hNeDo63rf7PZKE3XM8UYrIs9FhoVe1faVnQqVrcbxTyJx2CHBE2KM+KU1x1bzyTGuOrekKDmvGfFRGcJsAcRU08wkZj2KhrjqQx3O8NGkTM8xSjhX09UHoK2HcRhuuSrscZ4KyGhwoThhKddOlTjGxpOgsDIicsPgQUqOQCAay8QmcCRdcCBR2g4aVD2SLXOq8AhsiZXZ0mCMRXfqCyrd2uA7Ak/A9BWJFy1W4EFxOBnPMyM9ulYlp7TlEmyrSRjuNJpdls740QyBIk6R0Ca2LH9GmNaDEJeRonILNqOwpXoybRa3F0Rki7xuIANJE0oFELs+K5kOUNxLS8GdKEzGnavWQg1s5ABSIomk8laQ/U8zD7LjTcCwgFrm4jaNOYCSBGhMILXtnjSi9ZEiz6K6I/ZuJ+CHl+o3Q8rCtU4gv4DA6ZYhaLe02yJaZypLJXrV2dDiDxNE9BAIPssK19gPhm8w3gMgZy+KdSjL8FcWjbscc0MqnR7n0V50gczon7rzti7VB0SI0futWzPmQTU6BMynLTqR/Bf0eYY9ckp/VE2JAcKz9+glE+MD1+B+Cm45HUsGpYoAAr6rzvan02h3ywE+ElpMjKYodFdq9O6sMyP3TLavEQPorCDRfm46TUD0kr9oxWSKi5M0bJ29ewdMFbAf3orWdNfzXkonYghG9CJl95pBwzB1L0vYjJiuBx9JH48Fk09AlFrZnWmyycadblWdC1T9Fq9uwwCKnIYjfL0WK5vU/kkkqZWLtE90PKNxXJV7qYUpQlW4FN84AevyRAOyKN0J2z1ATWggGK5omQK4SE9q9XZaQ4f8ASOIXm+6LqGvqF6kNlIZADgmiJyB5a5LOtwm8zB9Jy4LVuYLJtbvEfEBqMlpCwFNaMjx+JTGj8p3j4lKEQficRyTWxB+Id4/xSFRgE/ucWJdogi8z+HI+KThdyE2mW9NY8ec7x/iuiOBc0B5Jk6bcQR4a0AqlegrZEA3Q41EpDedB9Cp+sd5ddCcGlpk8HAyxc056tOqVSiRCxpdMyGMp02y0a8FLreHQ6Gk6atJ+CeOEJJ2zP7T7VAJJ3fDrJZdg7N755c4kN6oEx9jNotEsGtq7bpXpWWe6AGloAoKfNCUuqxsaMbFwILGNk2QAyR0zR92dSEsPX7LnKiyPzITD/N780x0N2XBDcdq3DmiYD6ufMd55qO4PnO8orh6lzXXOqc1jAuhO853lT3bvOd5UEdU5rpdSHNAxldp9kEHvWGZFXDMaVZsVvF0EVJV3rAc1nsswhxDLA1GrPrWqxleGTlH2XTaHl1S0MlSviLtIA2VnrQWmLJzXDRj6kSO2cx6hWIZF2ssUi1tvMcGi8bpltxFZYTA3KmCRr2O1zEzXP1WbbrJdJI+ydvFZPZHbWAdQikj+U1C9HA7Qa4VNNqLV4YE3F2jFILvCCTOm9eissAMYAZUFdwS2xYYkQKn0PBYfbX0oYzwQ5PeXBpbkNJRhGgTl2C7ctBLgAAcSaT+KyS78o/tPNWTPKeJxGn1SzPy8RzSOVsslSoQSMuB5rk2TvLxHNctZqBbEZqPoR8Uzv26tx5Ks3aUweq1BLlnLS4CQxGhb7jMkrAsAm9uP7Ca3mpoE+QeTULKjkzMgDr6C1SsW0AXjO/jovS9JUWkCATS7IbzyTWOdq3u5Kq2GPLE3P5pjYQ8j9z+aUoXGF2r9SGOXTEwCJOkRiD4c9B+CS2GPw37nc1xht7wAMc0lpFZyIvCm1KzB33tiXmuAbpmZkjYk9phoYS2QkC6glPGdBpomxLMXA3IjQRS66YNKYgH2VW0QnXGMdKsgSDMYzNVRiIf2HYgyECR4neI+tVoS1Kvfkp7wrmbt2Xqh5Gr25qLn5Rw/ySu9OpcIpWMOuHL25qJHL2QCKVHeHWsYZe6ouLhl7c0rvDrQmIVqMG5wyQ3tiXfK6+hQQ5qvbhQHI+4KcHpVpd4aidRRFbA9HQ4ALTMTFM8fRdZyaiQFDICgEqkS2JjYpLZSpMUoNBqpdM+mvUuj0Q9mH2p2OHuD4cmOxJzWI60R4Y+8BOU5T04DMFetceugkuOpLDkaw8lJQTPLPtNoikt8eEyPs09ajetTsbstsLxuLr5FRoE6rTLuqoS7V7800uRyVLAseNJ2EXN18eSBwbr3IXO66KWeupqaQ4zu269y5Ilt69VyNGssiHqHXojDNQ3Dks8R3eY8EbYzvMeC1ANmww/Fo3LRDarH7KeS6pnTVmMlrg1VILBLk2NKz3TzG75q856x3vqfATU1pXXitM0CyAfM3d80Y/rG4c1TDvyHgiBPk/6qZQutH8wbm80TXG8f4l4XTQATFcaKq138sb2KLxv/AGAzw4zFa4UQYSDBAe6JMkkzyA5lPs8W9ddpDpdb0qPFYxs3AuEwDInTUSkQog3HN/htLJ1bOYJlpkXGSo8omjYPquLtqzDHMp3nb+Sh0d85TO9c1F6NO9tXF23iqAiO0nj81LYpzPHmsai7f2oTEOXW5Ve/271Jjbd5WNRYMQ9fsgMQpJjHXvKjvTkd5WNQ7viu70quYp1713eHXv8Amsaiz3xS7VN0gaAVPwS7zs3b0DYJPjcTKdJ8BJNBWwSwhkdv3W1AlXCpqeSVZ23Z6Z7aap1XGOA7WTPSKmuam0QyDQyJAJxxOgq0sIlFWyXRz1+yAxjl1uSHX/N7pRL/ADDeVCixaMbUg7/Uq992Y3lcXOz4nmjQB5iakBfqVcuOfEqC85nemoA68MuPzXKveOZ3rlqAVxDGfFMbD18VzXhMa4dfumMW+zhJ3otSG+qzLC4Xuua0oQwVIaJcmw3ihWQ6XnIxpIU1LWiOodCx3xpaG8EJBgddH4p4Iw1v4ruHJB9YPlamNtJyalKBXW/iv3/JTBhtLzdiOf4RQ1lXEGi4Wp2TeKIWk3jfDQJCRaCSanHTvSvQVsXIB5Y8Ah0nNmMqES0ynhrQWuzRHOBZMAEEONMNpR22OA2+Jks8QoajSNyA/wAaRY8taRMgEieZHJPB3EnJUy/ChzmJ44EVE9IBKc6zfmPWxYru1e6iBkpiUi2pOqX5tK2u/Gmc93DRsU5xrI8X6I+qZu4c0Qs/5uCgxxrUiMMj16KY+SO41njzUGz6z16ou9CAxhmsY4wDnw+ajuNfAc1xtAzUG0BEx3c9SHNSIPUhzXCMOgj7wkUEtZpuWSszdC7hJk0TlUnQNxSory57ZnwtFRh4tJpTCW5Tare8lsNshDMpkCRLp/f1CdEDbMe8rJrRO8dTdIV4xpUQk7yB2haGQheu3q+Bp0vIIFcqlS6ESKmZ0zzVNkcWiLfAkyHMMriTp4BXXO6ml5Hmh4LFlcsrIqHwN3onGL1KaINLsJ8QOOKkUsqPsjcz6BJdAbr4LVFgfLQq0axvGv3TpSF7L6Z7oTde4c0BhNzO75pzgc0Be4aRwTGYkwRnwXJvfaxvHNctYCqHHM70YJ1qiIhy4p8OMeinaAmavZx8Yx0+y2GEg7VhdnRjfHr7LdbXamhonybDj4HoLz1os7QZ3nyNcSBpwot6O+QKyO8i6CPUvWkzQKo7vzu3nkjb3fmd+pWmxI2bP1IxFi/k/XySWUKg7rN/6k2zCHfddvTk2d6ZGnCdVZa6Lm39fJdffeN8tNGyAnMY4zE/2SyeBlskNGQ3LJgP+qvLT9hxm0nBszX9lsNjDJdaAyI265oIO3eEkZdQyViXsLQXQgHFwJvzm7CZllQaKJEO3RIbGaS+ZcHVBBrLVSWCzYFodAiFlboNDgZauS3A1sZ16YIZMAZnGoy0S0q7/COtlmFFDgDK7enIE6BWYzGtWBBPKsx6FefYHGOb2Nx8t2jUus9vDGOfKV2UgCReOhpzGexTcCikz0NwjSu6xWa3tggNoJGQMxOspmW8Jh7Vk1jnAeIyoJUM7rjuSdBuxev9TRgUJpICZM5AbSVmw+1Xl4bQYgyaBUa5T4qr/wCQ74vZgQ513KU5BFcYrkbL44EjeBE5U07D6KgLdEfEk8z0NlRoGMgNHulxLI50ENwMwZbOimxLRDgjxuF4fdFTLCZVVGlgm2NstmdJznEAAkzJAoAXacJBYtvtZtDu7hmTMHHUMfQqvbrbEjuusabkxOvrUrYsMBsIENGOJJM9i0pdV+hjG9kMgBrQ1oAAp1VTc6qnfWPyqRaT5QuYuVLTaBDbeIJFBIYkkyAC17OFjdt2l3cPkAMPfRrWtYok2jGoBrj6qvH9JcpqQR4TjSWzHSqsTGZJ9B1NWbJExE8dGgqvGcRpkug5jBtbgHka1Vc8a+KudqPcH0kaA4A7lQdFdkNwUGsnUtEEjXvK5LLnZDcuWMT9R1NUtsYH3QmfW9XvyRNtOrrcjkCG2SEA4UlvWs0YLKhRqig69FsQ30Tw0T5NgRDRZr7FDInddPT9oblox8K61nOB8w3FCQYCxZ4Xlf8AqRizwvI/9SYHu8w3HmpER3mG480pQEWWF+G/9XNFZ4DLzrsNzaNmTeE8cJz6KNrneZv9p5qYcch7rzg6jZACUvtZnqSV6Mtk91q4/JMbC1FQ21ajw5oxaNvDmpjkRuz2xBJwOozqF563dhxoRvscXNBnMGRG3NembH/q4I2xtRTRm4gcbPP2PtYhsneImmgYnTLaVZiRYJJhgNN0kEGY2yJ2YqzbuyIbyCA5rgQaYGVcFmH6PRL7nB05kms51M5KimmI4svusLHDwmUjeNZ6APgNyC2WFrgZudLwyDROQbSU/UrNfZIoe+8x1YbhQTnhTgosjX90QGPmaYFEFM25saWvnKl2RIxHxkqz7XBgkuDLxOnXppSfqs7/AMdFEKV2ofeA2iR9gnHsp8QSfJo2TKPZL2bqx1u7YmSG0lKRGNQDNUez+x3xHkumGuBm44netyy2aHDaBcmQALxFTJWHWoeU7vkpvk9IZQFwezmw2hrcPfWaqTZ+pfNcbQPKeHJAbR+U8OSkUo76tr4Lvq+tQLVqdwRC1/18EAlHtmD/AAH+G9T44rR7MP8ACYTP7IxEjOWlBCtV+oMxowPsrTTuV4LBz8krZbs9ou6qZTSosbRIeo+KCGfZDHM5k6a5KxAoW+GXuBA0VHxFFTNnzI3/ACWlEVCM+UyBPrWEko+ysJ+hXctzG9ch+tHLiOS5TplSqD1MIxJcGjolEIY6KawDoMpha7HYLHhwxNa0N/hCeAnITFNN6zXNHkO75rRjCiziwaH/APVaWwQCbDH4Z3fNEIP8o7vmha3+YP0prWnzjcxKOMh2En/aO4c0LYYY9wud3RuqeOifU0+Ef5nCGkxGgvPjvmTfKAMfL6pXoK2GHDNMZdzCCBAmZAdb1qQuy2FuMj6JVBvQzmlspANzHBGGBXHdhVkHbxKtaY6juS43YTgMQd/JBwl8MpxfsTdGfsjaB1JCzsuTiCBPf7q+zs0AE0EhPQh1fwznH6Vbo6AU3R0ArFmsd80oOtSa7sgDE/D4I+OQPJEoXB0AudDGQ3BWjZoYwdxQOAGBnnVbxyN5EUzCGXAITCGrcFYjW6GyjjIypQn2RworXibTMZreNm8hTMMdAISB0AtOI5gGzWaqlG7VgNoXNmDWbgPTFN4mDyr4ILB0AqnaDf4T6fdOrRnNW3fSGz08TNorxSe12B0J5AFWkynQ0n6I+Npm8lmP9HIv8EbT78FuCPupNeG7K7abCaWkaZzHxWgfpGw4O4FdL43ejn7Jnqm2mvWlQ+1Tz1+i8r/qFnm9+SW76Qs83vyRUH8FtHpY0b5KpFjVpzWTYu1xFfdBOE6haVwD7ySbrDHgm8oEuOR3HkuRT/NxXKBeyk1ozG880YZ1M81DWa+CMN1jr0TADht6rzWtZx4QslrTmOK1bM7w1TQEnobGHsqDp+UHcr7ntOlINib5z16JmhYuhIP5BwRtJ8g4JgsDfO7r0Rt7Pb53deiXqN2QLHnyj9PJQ4uvu8IYJNwlXGtBsVpvZ7fM7eqj4cojpEkyE5nQCZfHclksDRlbLdmiGR0nT8FknseO8lxtDmuJwF6QE6ChCuBrpggCY3EZHUrMPtUihgPEtIuEenimjF4w6M1T1ZVgQreyVy2Tu4XmtdxcCVuntu0Nhmoe6VQQKmXBV4HbUKcnBzcPtQ4kt92XFJZ2vCfELA5pP2gAayOMhq0jQnXf7ZN18HNtBiwi57e7fUOAJlpFCDTNKh2doAcC4zl9p7n0OolX7LBaW1nU4eitRLVZoQBJhtAl9vu5/wDG9slvyQcJSaMppWYNrgxIzg1sYw2tqA2cyfTRJWothEWGGE1d4ScMdMzTJXLT9NLJIjvmXSD4QWkbPANtVhWX6RufEvwWCI1tA8uMME6boLSTIUnyRcGstmTbwkXrH2ILO4ic70tINQNEtoQDs2UYvbemRIjEUlWXpxVa39q2h4JEOGDMuEnk1pT/ANYx5ZKtZPpvDA8bIrYkiHANnJ2U5iYQjFPTsMrW0bDWGswRVRZ53Tn4vehWa36bQh/txjj/ALbTjpq5Vm/Tdjf9iOf/AM2/5IriadmcrVGnYrCId7GTpVJmS6syeCVH7BhuJeWAzxMzjvVCF9InRrwhQojTjee0BonsJmdWCNsSPLFo9D/klkksNjK3ktO7AhBp8DR6mfpVRHa0M7uYlKUp6JS+SqkRtLm7pfFcAR5TmS6p4JLSWBurbyYNq+ijSfBElqNVTd9Fn6Hg716g/wDHeo3cUy5pr2B8UX6PJ/6YiZg71P8ApWJpLRv5L1Bbs3Fc5x1bin88xfDEyeyuwe6deLpnClAtJ6kk9fuUiNFIy3E+wU23J2xklFUgpqVS+tHLguR6s1oMR9RRiONfBVWPCa1wRaMWRHb1JSXNdi5w0SDi0bgZJLXpjT1NDQaHNgs8z/73c0fcN88T+9ySCiA6klt/Q0hwgt/Eif3vRiGzzv8A74iQiAQt/Q0iwIbfM/8A+kTmihta3DTiSSSdpNSqt3qQRtb1Tkg237Cki2IozHBG2MMxvCz3Q6ipEjXcnAD96JcBLwidUSLbYmxWydMSq1wMnNObSMCltPU0fekaUFh2GjP/ANKwj/7HRYn9TgfgrML6M2dv3N7jzVj6wc+CI2o5p3OT9i9F8Ib2TAGEJn9oPurUNrWiTZADACg4KsI5OlD3mvikdsNF2+MwomMwqc9S6WpYJbLxmN/zQF41b1WpkukOpLUYc5w1ICBqSzLVwUd4tRhhA6mgc7qqWYhQO66kjQAzEGvcUt0Ua/7SgLdnDkhu6hw5JkgWEYo17lHfDWhJ1DggL9m5GgHRI+3hzVV0Xb+lFFi7FSjR9irFE2w3XciuVE2hSq9WJaJa85p7XLlyLMhzU5oULlNjjQ0JrWjJcuU2MMDQmALlyVhJkpC5cgE5SVy5AJwUtKlcgEkJUQrlyUZAwijvLlyZAYZcovHNcuRAS0rnmi5cswCbxzSYrzmVy5MjDWGgSouPqpXIiiCcNgRFq5csgMgtGSRFXLk6EZRjOOapRnnMrly6YkpFRzzPFcuXKxE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93C1959-02CD-445D-B1CD-99A47B1EB85D}"/>
              </a:ext>
            </a:extLst>
          </p:cNvPr>
          <p:cNvSpPr txBox="1"/>
          <p:nvPr/>
        </p:nvSpPr>
        <p:spPr>
          <a:xfrm>
            <a:off x="3425532" y="2385161"/>
            <a:ext cx="1544012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Spheres</a:t>
            </a:r>
          </a:p>
          <a:p>
            <a:r>
              <a:rPr lang="en-US" dirty="0"/>
              <a:t>Cylinders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Move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Add</a:t>
            </a:r>
            <a:r>
              <a:rPr lang="en-US"/>
              <a:t>, subtract</a:t>
            </a:r>
            <a:endParaRPr lang="en-US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B1BA342C-2949-47FA-AFDE-26932341419F}"/>
              </a:ext>
            </a:extLst>
          </p:cNvPr>
          <p:cNvSpPr txBox="1"/>
          <p:nvPr/>
        </p:nvSpPr>
        <p:spPr>
          <a:xfrm>
            <a:off x="5714725" y="2928384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(learn later)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98C91-96A5-415F-AFF7-DB7762B2DC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975" y="1728991"/>
            <a:ext cx="2541153" cy="300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452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35" grpId="0"/>
    </p:bldLst>
  </p:timing>
</p:sld>
</file>

<file path=ppt/theme/theme1.xml><?xml version="1.0" encoding="utf-8"?>
<a:theme xmlns:a="http://schemas.openxmlformats.org/drawingml/2006/main" name="1_USCMM9">
  <a:themeElements>
    <a:clrScheme name="1_USCMM9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USCMM9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USCMM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SCMM9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SCMM9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USCMM9</Template>
  <TotalTime>11782</TotalTime>
  <Words>349</Words>
  <Application>Microsoft Office PowerPoint</Application>
  <PresentationFormat>On-screen Show (4:3)</PresentationFormat>
  <Paragraphs>74</Paragraphs>
  <Slides>13</Slides>
  <Notes>2</Notes>
  <HiddenSlides>0</HiddenSlides>
  <MMClips>0</MMClips>
  <ScaleCrop>false</ScaleCrop>
  <HeadingPairs>
    <vt:vector size="10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  <vt:variant>
        <vt:lpstr>Custom Shows</vt:lpstr>
      </vt:variant>
      <vt:variant>
        <vt:i4>3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1_USCMM9</vt:lpstr>
      <vt:lpstr>Bitmap Image</vt:lpstr>
      <vt:lpstr>Printable Programming   </vt:lpstr>
      <vt:lpstr>Course?</vt:lpstr>
      <vt:lpstr>Background &amp; Expectations</vt:lpstr>
      <vt:lpstr>CADjs </vt:lpstr>
      <vt:lpstr>CADjs (Developed at UW)</vt:lpstr>
      <vt:lpstr>CADjs (Developed at UW)</vt:lpstr>
      <vt:lpstr>How?</vt:lpstr>
      <vt:lpstr>Example</vt:lpstr>
      <vt:lpstr>Example</vt:lpstr>
      <vt:lpstr>Sample Projects</vt:lpstr>
      <vt:lpstr>3D-Printing</vt:lpstr>
      <vt:lpstr>From Design to 3D Printed Model</vt:lpstr>
      <vt:lpstr>CADjs Cheat Sheet</vt:lpstr>
      <vt:lpstr>Intro (10 mins)</vt:lpstr>
      <vt:lpstr>Intro+Concept (20 mins)</vt:lpstr>
      <vt:lpstr>DesignTalk(50 mins)</vt:lpstr>
    </vt:vector>
  </TitlesOfParts>
  <Company>Computer - Aided Engineering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PAPER</dc:title>
  <dc:creator>Computer - Aided Engineering</dc:creator>
  <cp:lastModifiedBy>Krishnan Suresh</cp:lastModifiedBy>
  <cp:revision>2559</cp:revision>
  <cp:lastPrinted>2011-10-07T13:00:14Z</cp:lastPrinted>
  <dcterms:created xsi:type="dcterms:W3CDTF">2007-07-12T22:43:05Z</dcterms:created>
  <dcterms:modified xsi:type="dcterms:W3CDTF">2021-06-20T19:15:39Z</dcterms:modified>
</cp:coreProperties>
</file>